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E6AE6D-847C-4A0D-A637-D8F7A84CE3FE}">
  <a:tblStyle styleId="{16E6AE6D-847C-4A0D-A637-D8F7A84CE3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434" autoAdjust="0"/>
  </p:normalViewPr>
  <p:slideViewPr>
    <p:cSldViewPr snapToGrid="0">
      <p:cViewPr varScale="1">
        <p:scale>
          <a:sx n="149" d="100"/>
          <a:sy n="149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  <p:extLst>
    <p:ext uri="{620B2872-D7B9-4A21-9093-7833F8D536E1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2160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be6b47048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2be6b47048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bb86429d62_1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100" u="none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Movie S4</a:t>
            </a:r>
            <a:endParaRPr u="none" dirty="0"/>
          </a:p>
        </p:txBody>
      </p:sp>
      <p:sp>
        <p:nvSpPr>
          <p:cNvPr id="284" name="Google Shape;284;g2bb86429d6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bb86429d62_1_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2bb86429d62_1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bb86429d62_1_1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2bb86429d62_1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9f06ae8a2d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29f06ae8a2d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b86429d62_2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2bb86429d62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bb86429d62_2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2bb86429d62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9f06ae8a2d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29f06ae8a2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bb86429d62_1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2bb86429d62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bb86429d62_1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 err="1"/>
              <a:t>Hexapod</a:t>
            </a:r>
            <a:r>
              <a:rPr lang="de-DE" dirty="0"/>
              <a:t> </a:t>
            </a:r>
            <a:r>
              <a:rPr lang="de-DE" dirty="0" err="1"/>
              <a:t>Locomotion</a:t>
            </a:r>
            <a:r>
              <a:rPr lang="de-DE" dirty="0"/>
              <a:t> (100 </a:t>
            </a:r>
            <a:r>
              <a:rPr lang="de-DE" dirty="0" err="1"/>
              <a:t>fps</a:t>
            </a:r>
            <a:r>
              <a:rPr lang="de-DE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alle mit 45° </a:t>
            </a:r>
            <a:r>
              <a:rPr lang="de-DE" dirty="0" err="1"/>
              <a:t>livmats</a:t>
            </a:r>
            <a:r>
              <a:rPr lang="de-DE" dirty="0"/>
              <a:t> Schriftzug</a:t>
            </a:r>
            <a:endParaRPr dirty="0"/>
          </a:p>
        </p:txBody>
      </p:sp>
      <p:sp>
        <p:nvSpPr>
          <p:cNvPr id="258" name="Google Shape;258;g2bb86429d62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bd17fcdf36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https://pixabay.com/de/photos/insekt-stabheuschrecke-k%C3%A4fer-insekt-3199770/</a:t>
            </a:r>
            <a:endParaRPr/>
          </a:p>
        </p:txBody>
      </p:sp>
      <p:sp>
        <p:nvSpPr>
          <p:cNvPr id="265" name="Google Shape;265;g2bd17fcdf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bb86429d62_1_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20240212_141935.mp41709110024925</a:t>
            </a:r>
            <a:endParaRPr/>
          </a:p>
        </p:txBody>
      </p:sp>
      <p:sp>
        <p:nvSpPr>
          <p:cNvPr id="277" name="Google Shape;277;g2bb86429d62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 mit Grafik">
  <p:cSld name="Titel mit Grafik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2912" y="374214"/>
            <a:ext cx="2808000" cy="313057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442913" y="4848906"/>
            <a:ext cx="6300000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442912" y="1881188"/>
            <a:ext cx="6300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2"/>
          </p:nvPr>
        </p:nvSpPr>
        <p:spPr>
          <a:xfrm>
            <a:off x="442913" y="3429000"/>
            <a:ext cx="6300000" cy="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6666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/>
            </a:lvl2pPr>
            <a:lvl3pPr lvl="2" algn="ctr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3pPr>
            <a:lvl4pPr lvl="3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4pPr>
            <a:lvl5pPr lvl="4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5pPr>
            <a:lvl6pPr lvl="5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6pPr>
            <a:lvl7pPr lvl="6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7pPr>
            <a:lvl8pPr lvl="7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8pPr>
            <a:lvl9pPr lvl="8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2"/>
          <p:cNvSpPr>
            <a:spLocks noGrp="1"/>
          </p:cNvSpPr>
          <p:nvPr>
            <p:ph type="pic" idx="3"/>
          </p:nvPr>
        </p:nvSpPr>
        <p:spPr>
          <a:xfrm>
            <a:off x="7216800" y="0"/>
            <a:ext cx="49752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orient="horz" pos="1185">
          <p15:clr>
            <a:srgbClr val="FBAE40"/>
          </p15:clr>
        </p15:guide>
        <p15:guide id="4" pos="279">
          <p15:clr>
            <a:srgbClr val="FBAE40"/>
          </p15:clr>
        </p15:guide>
        <p15:guide id="5" orient="horz" pos="2092">
          <p15:clr>
            <a:srgbClr val="FBAE40"/>
          </p15:clr>
        </p15:guide>
        <p15:guide id="6" orient="horz" pos="2772">
          <p15:clr>
            <a:srgbClr val="FBAE40"/>
          </p15:clr>
        </p15:guide>
        <p15:guide id="7" orient="horz" pos="3045">
          <p15:clr>
            <a:srgbClr val="FBAE40"/>
          </p15:clr>
        </p15:guide>
        <p15:guide id="8" orient="horz" pos="4133">
          <p15:clr>
            <a:srgbClr val="FBAE40"/>
          </p15:clr>
        </p15:guide>
        <p15:guide id="9" pos="424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Diagramme">
  <p:cSld name="2 Diagramme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89" name="Google Shape;89;p11"/>
          <p:cNvSpPr>
            <a:spLocks noGrp="1"/>
          </p:cNvSpPr>
          <p:nvPr>
            <p:ph type="chart" idx="2"/>
          </p:nvPr>
        </p:nvSpPr>
        <p:spPr>
          <a:xfrm>
            <a:off x="6383337" y="1881189"/>
            <a:ext cx="5400675" cy="4319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1"/>
          <p:cNvSpPr>
            <a:spLocks noGrp="1"/>
          </p:cNvSpPr>
          <p:nvPr>
            <p:ph type="chart" idx="3"/>
          </p:nvPr>
        </p:nvSpPr>
        <p:spPr>
          <a:xfrm>
            <a:off x="442913" y="1881189"/>
            <a:ext cx="5400675" cy="4319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021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3681">
          <p15:clr>
            <a:srgbClr val="FBAE40"/>
          </p15:clr>
        </p15:guide>
        <p15:guide id="4" pos="279">
          <p15:clr>
            <a:srgbClr val="FBAE40"/>
          </p15:clr>
        </p15:guide>
        <p15:guide id="5" pos="7423">
          <p15:clr>
            <a:srgbClr val="FBAE40"/>
          </p15:clr>
        </p15:guide>
        <p15:guide id="6" orient="horz" pos="232">
          <p15:clr>
            <a:srgbClr val="FBAE40"/>
          </p15:clr>
        </p15:guide>
        <p15:guide id="7" orient="horz" pos="1071">
          <p15:clr>
            <a:srgbClr val="FBAE40"/>
          </p15:clr>
        </p15:guide>
        <p15:guide id="8" orient="horz" pos="390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mit Diagramm">
  <p:cSld name="Text mit Diagramm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1"/>
          </p:nvPr>
        </p:nvSpPr>
        <p:spPr>
          <a:xfrm>
            <a:off x="442912" y="1881189"/>
            <a:ext cx="5400000" cy="4319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12"/>
          <p:cNvSpPr>
            <a:spLocks noGrp="1"/>
          </p:cNvSpPr>
          <p:nvPr>
            <p:ph type="chart" idx="2"/>
          </p:nvPr>
        </p:nvSpPr>
        <p:spPr>
          <a:xfrm>
            <a:off x="6383337" y="1881189"/>
            <a:ext cx="5400675" cy="4319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98" name="Google Shape;98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021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3681">
          <p15:clr>
            <a:srgbClr val="FBAE40"/>
          </p15:clr>
        </p15:guide>
        <p15:guide id="4" pos="279">
          <p15:clr>
            <a:srgbClr val="FBAE40"/>
          </p15:clr>
        </p15:guide>
        <p15:guide id="5" pos="7423">
          <p15:clr>
            <a:srgbClr val="FBAE40"/>
          </p15:clr>
        </p15:guide>
        <p15:guide id="6" orient="horz" pos="232">
          <p15:clr>
            <a:srgbClr val="FBAE40"/>
          </p15:clr>
        </p15:guide>
        <p15:guide id="7" orient="horz" pos="1071">
          <p15:clr>
            <a:srgbClr val="FBAE40"/>
          </p15:clr>
        </p15:guide>
        <p15:guide id="8" orient="horz" pos="390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Grafik - Vollbild">
  <p:cSld name="Grafik - Vollbild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13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2800" y="6493236"/>
            <a:ext cx="1692000" cy="188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fik und eine Infobox">
  <p:cSld name="Grafik und eine Infobox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>
            <a:spLocks noGrp="1"/>
          </p:cNvSpPr>
          <p:nvPr>
            <p:ph type="pic" idx="2"/>
          </p:nvPr>
        </p:nvSpPr>
        <p:spPr>
          <a:xfrm>
            <a:off x="3251200" y="1881187"/>
            <a:ext cx="8940800" cy="4976813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4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112" name="Google Shape;112;p14"/>
          <p:cNvSpPr txBox="1">
            <a:spLocks noGrp="1"/>
          </p:cNvSpPr>
          <p:nvPr>
            <p:ph type="body" idx="1"/>
          </p:nvPr>
        </p:nvSpPr>
        <p:spPr>
          <a:xfrm>
            <a:off x="442912" y="1881189"/>
            <a:ext cx="2520000" cy="4319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13" name="Google Shape;113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7423">
          <p15:clr>
            <a:srgbClr val="FBAE40"/>
          </p15:clr>
        </p15:guide>
        <p15:guide id="3" pos="279">
          <p15:clr>
            <a:srgbClr val="FBAE40"/>
          </p15:clr>
        </p15:guide>
        <p15:guide id="4" orient="horz" pos="1071">
          <p15:clr>
            <a:srgbClr val="FBAE40"/>
          </p15:clr>
        </p15:guide>
        <p15:guide id="5" orient="horz" pos="232">
          <p15:clr>
            <a:srgbClr val="FBAE40"/>
          </p15:clr>
        </p15:guide>
        <p15:guide id="6" orient="horz" pos="390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Grafiken">
  <p:cSld name="2 Grafiken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119" name="Google Shape;119;p15"/>
          <p:cNvSpPr>
            <a:spLocks noGrp="1"/>
          </p:cNvSpPr>
          <p:nvPr>
            <p:ph type="pic" idx="2"/>
          </p:nvPr>
        </p:nvSpPr>
        <p:spPr>
          <a:xfrm>
            <a:off x="442913" y="1881188"/>
            <a:ext cx="5581650" cy="36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15"/>
          <p:cNvSpPr>
            <a:spLocks noGrp="1"/>
          </p:cNvSpPr>
          <p:nvPr>
            <p:ph type="pic" idx="3"/>
          </p:nvPr>
        </p:nvSpPr>
        <p:spPr>
          <a:xfrm>
            <a:off x="6167437" y="1881187"/>
            <a:ext cx="5616575" cy="36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15"/>
          <p:cNvSpPr txBox="1">
            <a:spLocks noGrp="1"/>
          </p:cNvSpPr>
          <p:nvPr>
            <p:ph type="body" idx="1"/>
          </p:nvPr>
        </p:nvSpPr>
        <p:spPr>
          <a:xfrm>
            <a:off x="442913" y="5589588"/>
            <a:ext cx="5581649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body" idx="4"/>
          </p:nvPr>
        </p:nvSpPr>
        <p:spPr>
          <a:xfrm>
            <a:off x="6167438" y="5589588"/>
            <a:ext cx="5616575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85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3795">
          <p15:clr>
            <a:srgbClr val="FBAE40"/>
          </p15:clr>
        </p15:guide>
        <p15:guide id="4" orient="horz" pos="3453">
          <p15:clr>
            <a:srgbClr val="FBAE40"/>
          </p15:clr>
        </p15:guide>
        <p15:guide id="5" orient="horz" pos="3521">
          <p15:clr>
            <a:srgbClr val="FBAE40"/>
          </p15:clr>
        </p15:guide>
        <p15:guide id="6" pos="279">
          <p15:clr>
            <a:srgbClr val="FBAE40"/>
          </p15:clr>
        </p15:guide>
        <p15:guide id="7" pos="7423">
          <p15:clr>
            <a:srgbClr val="FBAE40"/>
          </p15:clr>
        </p15:guide>
        <p15:guide id="8" orient="horz" pos="1071">
          <p15:clr>
            <a:srgbClr val="FBAE40"/>
          </p15:clr>
        </p15:guide>
        <p15:guide id="9" orient="horz" pos="232">
          <p15:clr>
            <a:srgbClr val="FBAE40"/>
          </p15:clr>
        </p15:guide>
        <p15:guide id="10" orient="horz" pos="390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Grafiken und eine Infobox">
  <p:cSld name="5 Grafiken und eine Infobox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129" name="Google Shape;129;p16"/>
          <p:cNvSpPr>
            <a:spLocks noGrp="1"/>
          </p:cNvSpPr>
          <p:nvPr>
            <p:ph type="pic" idx="2"/>
          </p:nvPr>
        </p:nvSpPr>
        <p:spPr>
          <a:xfrm>
            <a:off x="442913" y="1881187"/>
            <a:ext cx="3708400" cy="2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16"/>
          <p:cNvSpPr txBox="1">
            <a:spLocks noGrp="1"/>
          </p:cNvSpPr>
          <p:nvPr>
            <p:ph type="body" idx="1"/>
          </p:nvPr>
        </p:nvSpPr>
        <p:spPr>
          <a:xfrm>
            <a:off x="8076013" y="4149725"/>
            <a:ext cx="3708000" cy="2158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6"/>
          <p:cNvSpPr>
            <a:spLocks noGrp="1"/>
          </p:cNvSpPr>
          <p:nvPr>
            <p:ph type="pic" idx="3"/>
          </p:nvPr>
        </p:nvSpPr>
        <p:spPr>
          <a:xfrm>
            <a:off x="442913" y="4148725"/>
            <a:ext cx="3708400" cy="2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16"/>
          <p:cNvSpPr>
            <a:spLocks noGrp="1"/>
          </p:cNvSpPr>
          <p:nvPr>
            <p:ph type="pic" idx="4"/>
          </p:nvPr>
        </p:nvSpPr>
        <p:spPr>
          <a:xfrm>
            <a:off x="4259263" y="1881188"/>
            <a:ext cx="3708400" cy="2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16"/>
          <p:cNvSpPr>
            <a:spLocks noGrp="1"/>
          </p:cNvSpPr>
          <p:nvPr>
            <p:ph type="pic" idx="5"/>
          </p:nvPr>
        </p:nvSpPr>
        <p:spPr>
          <a:xfrm>
            <a:off x="8075613" y="1881188"/>
            <a:ext cx="3708400" cy="2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16"/>
          <p:cNvSpPr>
            <a:spLocks noGrp="1"/>
          </p:cNvSpPr>
          <p:nvPr>
            <p:ph type="pic" idx="6"/>
          </p:nvPr>
        </p:nvSpPr>
        <p:spPr>
          <a:xfrm>
            <a:off x="4259263" y="4148725"/>
            <a:ext cx="3708400" cy="2160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35" name="Google Shape;135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019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2615">
          <p15:clr>
            <a:srgbClr val="FBAE40"/>
          </p15:clr>
        </p15:guide>
        <p15:guide id="4" orient="horz" pos="3974">
          <p15:clr>
            <a:srgbClr val="FBAE40"/>
          </p15:clr>
        </p15:guide>
        <p15:guide id="5" orient="horz" pos="2546">
          <p15:clr>
            <a:srgbClr val="FBAE40"/>
          </p15:clr>
        </p15:guide>
        <p15:guide id="6" orient="horz" pos="2614">
          <p15:clr>
            <a:srgbClr val="FBAE40"/>
          </p15:clr>
        </p15:guide>
        <p15:guide id="7" pos="2683">
          <p15:clr>
            <a:srgbClr val="FBAE40"/>
          </p15:clr>
        </p15:guide>
        <p15:guide id="8" pos="5087">
          <p15:clr>
            <a:srgbClr val="FBAE40"/>
          </p15:clr>
        </p15:guide>
        <p15:guide id="9" pos="279">
          <p15:clr>
            <a:srgbClr val="FBAE40"/>
          </p15:clr>
        </p15:guide>
        <p15:guide id="10" pos="7423">
          <p15:clr>
            <a:srgbClr val="FBAE40"/>
          </p15:clr>
        </p15:guide>
        <p15:guide id="11" orient="horz" pos="232">
          <p15:clr>
            <a:srgbClr val="FBAE40"/>
          </p15:clr>
        </p15:guide>
        <p15:guide id="12" orient="horz" pos="107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rtArt-Grafik">
  <p:cSld name="SmartArt-Grafik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dt" idx="10"/>
          </p:nvPr>
        </p:nvSpPr>
        <p:spPr>
          <a:xfrm>
            <a:off x="9249282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140" name="Google Shape;140;p17"/>
          <p:cNvSpPr>
            <a:spLocks noGrp="1"/>
          </p:cNvSpPr>
          <p:nvPr>
            <p:ph type="dgm" idx="2"/>
          </p:nvPr>
        </p:nvSpPr>
        <p:spPr>
          <a:xfrm>
            <a:off x="442913" y="1881188"/>
            <a:ext cx="11341099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2" name="Google Shape;142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279">
          <p15:clr>
            <a:srgbClr val="FBAE40"/>
          </p15:clr>
        </p15:guide>
        <p15:guide id="3" pos="7423">
          <p15:clr>
            <a:srgbClr val="FBAE40"/>
          </p15:clr>
        </p15:guide>
        <p15:guide id="4" orient="horz" pos="232">
          <p15:clr>
            <a:srgbClr val="FBAE40"/>
          </p15:clr>
        </p15:guide>
        <p15:guide id="5" orient="horz" pos="1071">
          <p15:clr>
            <a:srgbClr val="FBAE40"/>
          </p15:clr>
        </p15:guide>
        <p15:guide id="6" orient="horz" pos="390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r Titel" type="titleOnly">
  <p:cSld name="TITLE_ONLY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8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pic>
        <p:nvPicPr>
          <p:cNvPr id="148" name="Google Shape;14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9">
          <p15:clr>
            <a:srgbClr val="FBAE40"/>
          </p15:clr>
        </p15:guide>
        <p15:guide id="2" pos="7423">
          <p15:clr>
            <a:srgbClr val="FBAE40"/>
          </p15:clr>
        </p15:guide>
        <p15:guide id="3" orient="horz" pos="232">
          <p15:clr>
            <a:srgbClr val="FBAE40"/>
          </p15:clr>
        </p15:guide>
        <p15:guide id="4" orient="horz" pos="107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gramm und Tabelle">
  <p:cSld name="Diagramm und Tabelle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9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9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9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154" name="Google Shape;154;p19"/>
          <p:cNvSpPr>
            <a:spLocks noGrp="1"/>
          </p:cNvSpPr>
          <p:nvPr>
            <p:ph type="chart" idx="2"/>
          </p:nvPr>
        </p:nvSpPr>
        <p:spPr>
          <a:xfrm>
            <a:off x="442913" y="1881189"/>
            <a:ext cx="5400675" cy="4319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5" name="Google Shape;155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021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3681">
          <p15:clr>
            <a:srgbClr val="FBAE40"/>
          </p15:clr>
        </p15:guide>
        <p15:guide id="4" pos="279">
          <p15:clr>
            <a:srgbClr val="FBAE40"/>
          </p15:clr>
        </p15:guide>
        <p15:guide id="5" pos="7423">
          <p15:clr>
            <a:srgbClr val="FBAE40"/>
          </p15:clr>
        </p15:guide>
        <p15:guide id="6" orient="horz" pos="232">
          <p15:clr>
            <a:srgbClr val="FBAE40"/>
          </p15:clr>
        </p15:guide>
        <p15:guide id="7" orient="horz" pos="1071">
          <p15:clr>
            <a:srgbClr val="FBAE40"/>
          </p15:clr>
        </p15:guide>
        <p15:guide id="8" orient="horz" pos="3906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lussfolie">
  <p:cSld name="Schlussfolie">
    <p:bg>
      <p:bgPr>
        <a:solidFill>
          <a:schemeClr val="l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0"/>
          <p:cNvSpPr txBox="1">
            <a:spLocks noGrp="1"/>
          </p:cNvSpPr>
          <p:nvPr>
            <p:ph type="body" idx="1"/>
          </p:nvPr>
        </p:nvSpPr>
        <p:spPr>
          <a:xfrm>
            <a:off x="442913" y="3429000"/>
            <a:ext cx="5581650" cy="277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body" idx="2"/>
          </p:nvPr>
        </p:nvSpPr>
        <p:spPr>
          <a:xfrm>
            <a:off x="6167438" y="3429000"/>
            <a:ext cx="5616575" cy="277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9">
          <p15:clr>
            <a:srgbClr val="FBAE40"/>
          </p15:clr>
        </p15:guide>
        <p15:guide id="2" pos="7423">
          <p15:clr>
            <a:srgbClr val="FBAE40"/>
          </p15:clr>
        </p15:guide>
        <p15:guide id="3" orient="horz" pos="232">
          <p15:clr>
            <a:srgbClr val="FBAE40"/>
          </p15:clr>
        </p15:guide>
        <p15:guide id="4" orient="horz" pos="1071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2160">
          <p15:clr>
            <a:srgbClr val="FBAE40"/>
          </p15:clr>
        </p15:guide>
        <p15:guide id="8" orient="horz" pos="390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einspaltig">
  <p:cSld name="Agenda einspaltig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3" name="Google Shape;23;p3"/>
          <p:cNvCxnSpPr/>
          <p:nvPr/>
        </p:nvCxnSpPr>
        <p:spPr>
          <a:xfrm>
            <a:off x="442913" y="1881188"/>
            <a:ext cx="11349037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4" name="Google Shape;24;p3"/>
          <p:cNvCxnSpPr/>
          <p:nvPr/>
        </p:nvCxnSpPr>
        <p:spPr>
          <a:xfrm>
            <a:off x="442913" y="6225495"/>
            <a:ext cx="11349037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442913" y="1881188"/>
            <a:ext cx="11341099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1pPr>
            <a:lvl2pPr marL="914400" lvl="1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2pPr>
            <a:lvl3pPr marL="1371600" lvl="2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4pPr>
            <a:lvl5pPr marL="2286000" lvl="4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279">
          <p15:clr>
            <a:srgbClr val="FBAE40"/>
          </p15:clr>
        </p15:guide>
        <p15:guide id="3" pos="7423">
          <p15:clr>
            <a:srgbClr val="FBAE40"/>
          </p15:clr>
        </p15:guide>
        <p15:guide id="4" orient="horz" pos="232">
          <p15:clr>
            <a:srgbClr val="FBAE40"/>
          </p15:clr>
        </p15:guide>
        <p15:guide id="5" orient="horz" pos="1071">
          <p15:clr>
            <a:srgbClr val="FBAE40"/>
          </p15:clr>
        </p15:guide>
        <p15:guide id="6" orient="horz" pos="390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 mit Siegel">
  <p:cSld name="Titel mit Siegel">
    <p:bg>
      <p:bgPr>
        <a:solidFill>
          <a:schemeClr val="l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1"/>
          <p:cNvPicPr preferRelativeResize="0"/>
          <p:nvPr/>
        </p:nvPicPr>
        <p:blipFill rotWithShape="1">
          <a:blip r:embed="rId2">
            <a:alphaModFix amt="30000"/>
          </a:blip>
          <a:srcRect r="14893" b="9397"/>
          <a:stretch/>
        </p:blipFill>
        <p:spPr>
          <a:xfrm>
            <a:off x="6096000" y="368299"/>
            <a:ext cx="6096000" cy="6489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2912" y="374214"/>
            <a:ext cx="2808000" cy="313057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1"/>
          <p:cNvSpPr txBox="1">
            <a:spLocks noGrp="1"/>
          </p:cNvSpPr>
          <p:nvPr>
            <p:ph type="ctrTitle"/>
          </p:nvPr>
        </p:nvSpPr>
        <p:spPr>
          <a:xfrm>
            <a:off x="442913" y="1881188"/>
            <a:ext cx="113411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1"/>
          </p:nvPr>
        </p:nvSpPr>
        <p:spPr>
          <a:xfrm>
            <a:off x="442913" y="3429000"/>
            <a:ext cx="11341100" cy="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6666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/>
            </a:lvl2pPr>
            <a:lvl3pPr lvl="2" algn="ctr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3pPr>
            <a:lvl4pPr lvl="3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4pPr>
            <a:lvl5pPr lvl="4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5pPr>
            <a:lvl6pPr lvl="5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6pPr>
            <a:lvl7pPr lvl="6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7pPr>
            <a:lvl8pPr lvl="7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8pPr>
            <a:lvl9pPr lvl="8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body" idx="2"/>
          </p:nvPr>
        </p:nvSpPr>
        <p:spPr>
          <a:xfrm>
            <a:off x="442913" y="4848906"/>
            <a:ext cx="8532812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279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2092">
          <p15:clr>
            <a:srgbClr val="FBAE40"/>
          </p15:clr>
        </p15:guide>
        <p15:guide id="6" orient="horz" pos="2772">
          <p15:clr>
            <a:srgbClr val="FBAE40"/>
          </p15:clr>
        </p15:guide>
        <p15:guide id="7" orient="horz" pos="3045">
          <p15:clr>
            <a:srgbClr val="FBAE40"/>
          </p15:clr>
        </p15:guide>
        <p15:guide id="8" orient="horz" pos="413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 mit Fremdlogos">
  <p:cSld name="Titel mit Fremdlogos">
    <p:bg>
      <p:bgPr>
        <a:solidFill>
          <a:schemeClr val="l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2"/>
          <p:cNvPicPr preferRelativeResize="0"/>
          <p:nvPr/>
        </p:nvPicPr>
        <p:blipFill rotWithShape="1">
          <a:blip r:embed="rId2">
            <a:alphaModFix amt="20000"/>
          </a:blip>
          <a:srcRect b="9462"/>
          <a:stretch/>
        </p:blipFill>
        <p:spPr>
          <a:xfrm>
            <a:off x="4695296" y="373044"/>
            <a:ext cx="7162800" cy="6484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2912" y="374214"/>
            <a:ext cx="2808000" cy="31305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 txBox="1">
            <a:spLocks noGrp="1"/>
          </p:cNvSpPr>
          <p:nvPr>
            <p:ph type="body" idx="1"/>
          </p:nvPr>
        </p:nvSpPr>
        <p:spPr>
          <a:xfrm>
            <a:off x="442913" y="4848906"/>
            <a:ext cx="8100000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8975725" y="0"/>
            <a:ext cx="321627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2"/>
          <p:cNvSpPr txBox="1">
            <a:spLocks noGrp="1"/>
          </p:cNvSpPr>
          <p:nvPr>
            <p:ph type="ctrTitle"/>
          </p:nvPr>
        </p:nvSpPr>
        <p:spPr>
          <a:xfrm>
            <a:off x="442912" y="1881188"/>
            <a:ext cx="8100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2"/>
          <p:cNvSpPr txBox="1">
            <a:spLocks noGrp="1"/>
          </p:cNvSpPr>
          <p:nvPr>
            <p:ph type="subTitle" idx="2"/>
          </p:nvPr>
        </p:nvSpPr>
        <p:spPr>
          <a:xfrm>
            <a:off x="442913" y="3429000"/>
            <a:ext cx="8100000" cy="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6666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/>
            </a:lvl2pPr>
            <a:lvl3pPr lvl="2" algn="ctr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3pPr>
            <a:lvl4pPr lvl="3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4pPr>
            <a:lvl5pPr lvl="4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5pPr>
            <a:lvl6pPr lvl="5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6pPr>
            <a:lvl7pPr lvl="6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7pPr>
            <a:lvl8pPr lvl="7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8pPr>
            <a:lvl9pPr lvl="8" algn="ctr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5" name="Google Shape;175;p22"/>
          <p:cNvSpPr>
            <a:spLocks noGrp="1"/>
          </p:cNvSpPr>
          <p:nvPr>
            <p:ph type="pic" idx="3"/>
          </p:nvPr>
        </p:nvSpPr>
        <p:spPr>
          <a:xfrm>
            <a:off x="9299575" y="838800"/>
            <a:ext cx="1800000" cy="9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22" descr="Fremdlogo 2"/>
          <p:cNvSpPr>
            <a:spLocks noGrp="1"/>
          </p:cNvSpPr>
          <p:nvPr>
            <p:ph type="pic" idx="4"/>
          </p:nvPr>
        </p:nvSpPr>
        <p:spPr>
          <a:xfrm>
            <a:off x="9299575" y="2044800"/>
            <a:ext cx="1800000" cy="9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22" descr="Fremdlogo 3"/>
          <p:cNvSpPr>
            <a:spLocks noGrp="1"/>
          </p:cNvSpPr>
          <p:nvPr>
            <p:ph type="pic" idx="5"/>
          </p:nvPr>
        </p:nvSpPr>
        <p:spPr>
          <a:xfrm>
            <a:off x="9299575" y="3250800"/>
            <a:ext cx="1800000" cy="9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2" descr="Fremdlogo 4"/>
          <p:cNvSpPr>
            <a:spLocks noGrp="1"/>
          </p:cNvSpPr>
          <p:nvPr>
            <p:ph type="pic" idx="6"/>
          </p:nvPr>
        </p:nvSpPr>
        <p:spPr>
          <a:xfrm>
            <a:off x="9299575" y="4456800"/>
            <a:ext cx="1800000" cy="9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2" descr="Fremdlogo 1"/>
          <p:cNvSpPr txBox="1">
            <a:spLocks noGrp="1"/>
          </p:cNvSpPr>
          <p:nvPr>
            <p:ph type="body" idx="7"/>
          </p:nvPr>
        </p:nvSpPr>
        <p:spPr>
          <a:xfrm>
            <a:off x="9299574" y="368300"/>
            <a:ext cx="2557463" cy="298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22" descr="Fremdlogo 4"/>
          <p:cNvSpPr>
            <a:spLocks noGrp="1"/>
          </p:cNvSpPr>
          <p:nvPr>
            <p:ph type="pic" idx="8"/>
          </p:nvPr>
        </p:nvSpPr>
        <p:spPr>
          <a:xfrm>
            <a:off x="9299575" y="5661138"/>
            <a:ext cx="1800000" cy="900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858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orient="horz" pos="1185">
          <p15:clr>
            <a:srgbClr val="FBAE40"/>
          </p15:clr>
        </p15:guide>
        <p15:guide id="4" pos="279">
          <p15:clr>
            <a:srgbClr val="FBAE40"/>
          </p15:clr>
        </p15:guide>
        <p15:guide id="5" orient="horz" pos="2092">
          <p15:clr>
            <a:srgbClr val="FBAE40"/>
          </p15:clr>
        </p15:guide>
        <p15:guide id="6" orient="horz" pos="2772">
          <p15:clr>
            <a:srgbClr val="FBAE40"/>
          </p15:clr>
        </p15:guide>
        <p15:guide id="7" orient="horz" pos="3045">
          <p15:clr>
            <a:srgbClr val="FBAE40"/>
          </p15:clr>
        </p15:guide>
        <p15:guide id="8" orient="horz" pos="4133">
          <p15:clr>
            <a:srgbClr val="FBAE40"/>
          </p15:clr>
        </p15:guide>
        <p15:guide id="9" pos="5382">
          <p15:clr>
            <a:srgbClr val="FBAE40"/>
          </p15:clr>
        </p15:guide>
        <p15:guide id="10" pos="746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apitel-Trenner" type="secHead">
  <p:cSld name="SECTION_HEADER">
    <p:bg>
      <p:bgPr>
        <a:solidFill>
          <a:srgbClr val="A2B0E0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>
            <a:spLocks noGrp="1"/>
          </p:cNvSpPr>
          <p:nvPr>
            <p:ph type="title"/>
          </p:nvPr>
        </p:nvSpPr>
        <p:spPr>
          <a:xfrm>
            <a:off x="442800" y="1882800"/>
            <a:ext cx="11340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3"/>
          <p:cNvSpPr txBox="1">
            <a:spLocks noGrp="1"/>
          </p:cNvSpPr>
          <p:nvPr>
            <p:ph type="body" idx="1"/>
          </p:nvPr>
        </p:nvSpPr>
        <p:spPr>
          <a:xfrm>
            <a:off x="442800" y="3430800"/>
            <a:ext cx="11340000" cy="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6666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8D93BA"/>
              </a:buClr>
              <a:buSzPts val="2000"/>
              <a:buNone/>
              <a:defRPr sz="2000">
                <a:solidFill>
                  <a:srgbClr val="8D93BA"/>
                </a:solidFill>
              </a:defRPr>
            </a:lvl2pPr>
            <a:lvl3pPr marL="1371600" lvl="2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8D93BA"/>
              </a:buClr>
              <a:buSzPts val="1800"/>
              <a:buNone/>
              <a:defRPr sz="1800">
                <a:solidFill>
                  <a:srgbClr val="8D93BA"/>
                </a:solidFill>
              </a:defRPr>
            </a:lvl3pPr>
            <a:lvl4pPr marL="1828800" lvl="3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8D93BA"/>
              </a:buClr>
              <a:buSzPts val="1600"/>
              <a:buNone/>
              <a:defRPr sz="1600">
                <a:solidFill>
                  <a:srgbClr val="8D93BA"/>
                </a:solidFill>
              </a:defRPr>
            </a:lvl4pPr>
            <a:lvl5pPr marL="2286000" lvl="4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8D93BA"/>
              </a:buClr>
              <a:buSzPts val="1600"/>
              <a:buNone/>
              <a:defRPr sz="1600">
                <a:solidFill>
                  <a:srgbClr val="8D93BA"/>
                </a:solidFill>
              </a:defRPr>
            </a:lvl5pPr>
            <a:lvl6pPr marL="2743200" lvl="5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8D93BA"/>
              </a:buClr>
              <a:buSzPts val="1600"/>
              <a:buNone/>
              <a:defRPr sz="1600">
                <a:solidFill>
                  <a:srgbClr val="8D93BA"/>
                </a:solidFill>
              </a:defRPr>
            </a:lvl6pPr>
            <a:lvl7pPr marL="3200400" lvl="6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8D93BA"/>
              </a:buClr>
              <a:buSzPts val="1600"/>
              <a:buNone/>
              <a:defRPr sz="1600">
                <a:solidFill>
                  <a:srgbClr val="8D93BA"/>
                </a:solidFill>
              </a:defRPr>
            </a:lvl7pPr>
            <a:lvl8pPr marL="3657600" lvl="7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8D93BA"/>
              </a:buClr>
              <a:buSzPts val="1600"/>
              <a:buNone/>
              <a:defRPr sz="1600">
                <a:solidFill>
                  <a:srgbClr val="8D93BA"/>
                </a:solidFill>
              </a:defRPr>
            </a:lvl8pPr>
            <a:lvl9pPr marL="4114800" lvl="8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8D93BA"/>
              </a:buClr>
              <a:buSzPts val="1600"/>
              <a:buNone/>
              <a:defRPr sz="1600">
                <a:solidFill>
                  <a:srgbClr val="8D93BA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23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3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pic>
        <p:nvPicPr>
          <p:cNvPr id="187" name="Google Shape;187;p23"/>
          <p:cNvPicPr preferRelativeResize="0"/>
          <p:nvPr/>
        </p:nvPicPr>
        <p:blipFill rotWithShape="1">
          <a:blip r:embed="rId2">
            <a:alphaModFix amt="40000"/>
          </a:blip>
          <a:srcRect r="14893" b="9397"/>
          <a:stretch/>
        </p:blipFill>
        <p:spPr>
          <a:xfrm>
            <a:off x="6096000" y="368299"/>
            <a:ext cx="6096000" cy="648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279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2092">
          <p15:clr>
            <a:srgbClr val="FBAE40"/>
          </p15:clr>
        </p15:guide>
        <p15:guide id="6" orient="horz" pos="277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mit Tabelle">
  <p:cSld name="Text mit Tabelle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4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4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193" name="Google Shape;193;p24"/>
          <p:cNvSpPr txBox="1">
            <a:spLocks noGrp="1"/>
          </p:cNvSpPr>
          <p:nvPr>
            <p:ph type="body" idx="1"/>
          </p:nvPr>
        </p:nvSpPr>
        <p:spPr>
          <a:xfrm>
            <a:off x="442912" y="1881189"/>
            <a:ext cx="5400000" cy="4319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94" name="Google Shape;194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021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3681">
          <p15:clr>
            <a:srgbClr val="FBAE40"/>
          </p15:clr>
        </p15:guide>
        <p15:guide id="4" pos="279">
          <p15:clr>
            <a:srgbClr val="FBAE40"/>
          </p15:clr>
        </p15:guide>
        <p15:guide id="5" pos="7423">
          <p15:clr>
            <a:srgbClr val="FBAE40"/>
          </p15:clr>
        </p15:guide>
        <p15:guide id="6" orient="horz" pos="232">
          <p15:clr>
            <a:srgbClr val="FBAE40"/>
          </p15:clr>
        </p15:guide>
        <p15:guide id="7" orient="horz" pos="1071">
          <p15:clr>
            <a:srgbClr val="FBAE40"/>
          </p15:clr>
        </p15:guide>
        <p15:guide id="8" orient="horz" pos="390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gramm">
  <p:cSld name="Diagramm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dt" idx="10"/>
          </p:nvPr>
        </p:nvSpPr>
        <p:spPr>
          <a:xfrm>
            <a:off x="9249282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199" name="Google Shape;199;p25"/>
          <p:cNvSpPr>
            <a:spLocks noGrp="1"/>
          </p:cNvSpPr>
          <p:nvPr>
            <p:ph type="chart" idx="2"/>
          </p:nvPr>
        </p:nvSpPr>
        <p:spPr>
          <a:xfrm>
            <a:off x="442913" y="1881188"/>
            <a:ext cx="11341099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1" name="Google Shape;201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279">
          <p15:clr>
            <a:srgbClr val="FBAE40"/>
          </p15:clr>
        </p15:guide>
        <p15:guide id="3" pos="7423">
          <p15:clr>
            <a:srgbClr val="FBAE40"/>
          </p15:clr>
        </p15:guide>
        <p15:guide id="4" orient="horz" pos="232">
          <p15:clr>
            <a:srgbClr val="FBAE40"/>
          </p15:clr>
        </p15:guide>
        <p15:guide id="5" orient="horz" pos="1071">
          <p15:clr>
            <a:srgbClr val="FBAE40"/>
          </p15:clr>
        </p15:guide>
        <p15:guide id="6" orient="horz" pos="390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 type="blank">
  <p:cSld name="BLANK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6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pic>
        <p:nvPicPr>
          <p:cNvPr id="206" name="Google Shape;206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9">
          <p15:clr>
            <a:srgbClr val="FBAE40"/>
          </p15:clr>
        </p15:guide>
        <p15:guide id="2" pos="7423">
          <p15:clr>
            <a:srgbClr val="FBAE40"/>
          </p15:clr>
        </p15:guide>
        <p15:guide id="3" orient="horz" pos="23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zweispaltig">
  <p:cSld name="Agenda zweispaltig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" name="Google Shape;31;p4"/>
          <p:cNvCxnSpPr/>
          <p:nvPr/>
        </p:nvCxnSpPr>
        <p:spPr>
          <a:xfrm>
            <a:off x="442913" y="1881188"/>
            <a:ext cx="11349037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4"/>
          <p:cNvCxnSpPr/>
          <p:nvPr/>
        </p:nvCxnSpPr>
        <p:spPr>
          <a:xfrm>
            <a:off x="442913" y="6232752"/>
            <a:ext cx="11349037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442914" y="1881189"/>
            <a:ext cx="11341099" cy="435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1pPr>
            <a:lvl2pPr marL="914400" lvl="1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2pPr>
            <a:lvl3pPr marL="1371600" lvl="2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4pPr>
            <a:lvl5pPr marL="2286000" lvl="4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pic>
        <p:nvPicPr>
          <p:cNvPr id="37" name="Google Shape;37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279">
          <p15:clr>
            <a:srgbClr val="FBAE40"/>
          </p15:clr>
        </p15:guide>
        <p15:guide id="3" pos="7423">
          <p15:clr>
            <a:srgbClr val="FBAE40"/>
          </p15:clr>
        </p15:guide>
        <p15:guide id="4" orient="horz" pos="1071">
          <p15:clr>
            <a:srgbClr val="FBAE40"/>
          </p15:clr>
        </p15:guide>
        <p15:guide id="5" orient="horz" pos="232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einspaltig">
  <p:cSld name="Text einspaltig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442913" y="1881188"/>
            <a:ext cx="11341099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pic>
        <p:nvPicPr>
          <p:cNvPr id="44" name="Google Shape;44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279">
          <p15:clr>
            <a:srgbClr val="FBAE40"/>
          </p15:clr>
        </p15:guide>
        <p15:guide id="3" pos="7423">
          <p15:clr>
            <a:srgbClr val="FBAE40"/>
          </p15:clr>
        </p15:guide>
        <p15:guide id="4" orient="horz" pos="232">
          <p15:clr>
            <a:srgbClr val="FBAE40"/>
          </p15:clr>
        </p15:guide>
        <p15:guide id="5" orient="horz" pos="1071">
          <p15:clr>
            <a:srgbClr val="FBAE40"/>
          </p15:clr>
        </p15:guide>
        <p15:guide id="6" orient="horz" pos="390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zweispaltig">
  <p:cSld name="Text zweispaltig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1"/>
          </p:nvPr>
        </p:nvSpPr>
        <p:spPr>
          <a:xfrm>
            <a:off x="442912" y="1881188"/>
            <a:ext cx="540000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2"/>
          </p:nvPr>
        </p:nvSpPr>
        <p:spPr>
          <a:xfrm>
            <a:off x="6384013" y="1881189"/>
            <a:ext cx="5400000" cy="4319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2" name="Google Shape;52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021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3681">
          <p15:clr>
            <a:srgbClr val="FBAE40"/>
          </p15:clr>
        </p15:guide>
        <p15:guide id="4" pos="279">
          <p15:clr>
            <a:srgbClr val="FBAE40"/>
          </p15:clr>
        </p15:guide>
        <p15:guide id="5" pos="7423">
          <p15:clr>
            <a:srgbClr val="FBAE40"/>
          </p15:clr>
        </p15:guide>
        <p15:guide id="6" orient="horz" pos="1071">
          <p15:clr>
            <a:srgbClr val="FBAE40"/>
          </p15:clr>
        </p15:guide>
        <p15:guide id="7" orient="horz" pos="232">
          <p15:clr>
            <a:srgbClr val="FBAE40"/>
          </p15:clr>
        </p15:guide>
        <p15:guide id="8" orient="horz" pos="390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zweispaltig mit Überschriften">
  <p:cSld name="Text zweispaltig mit Überschrifte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442914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442912" y="1881188"/>
            <a:ext cx="5400675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2"/>
          </p:nvPr>
        </p:nvSpPr>
        <p:spPr>
          <a:xfrm>
            <a:off x="6383338" y="1881188"/>
            <a:ext cx="5400975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3"/>
          </p:nvPr>
        </p:nvSpPr>
        <p:spPr>
          <a:xfrm>
            <a:off x="442912" y="2528888"/>
            <a:ext cx="5400000" cy="367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4"/>
          </p:nvPr>
        </p:nvSpPr>
        <p:spPr>
          <a:xfrm>
            <a:off x="6383338" y="2528888"/>
            <a:ext cx="5400000" cy="3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2" name="Google Shape;6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681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orient="horz" pos="1593">
          <p15:clr>
            <a:srgbClr val="FBAE40"/>
          </p15:clr>
        </p15:guide>
        <p15:guide id="4" pos="4021">
          <p15:clr>
            <a:srgbClr val="FBAE40"/>
          </p15:clr>
        </p15:guide>
        <p15:guide id="5" pos="279">
          <p15:clr>
            <a:srgbClr val="FBAE40"/>
          </p15:clr>
        </p15:guide>
        <p15:guide id="6" pos="7423">
          <p15:clr>
            <a:srgbClr val="FBAE40"/>
          </p15:clr>
        </p15:guide>
        <p15:guide id="7" orient="horz" pos="232">
          <p15:clr>
            <a:srgbClr val="FBAE40"/>
          </p15:clr>
        </p15:guide>
        <p15:guide id="8" orient="horz" pos="1071">
          <p15:clr>
            <a:srgbClr val="FBAE40"/>
          </p15:clr>
        </p15:guide>
        <p15:guide id="9" orient="horz" pos="390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mit Grafik rechts">
  <p:cSld name="Text mit Grafik recht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>
            <a:spLocks noGrp="1"/>
          </p:cNvSpPr>
          <p:nvPr>
            <p:ph type="pic" idx="2"/>
          </p:nvPr>
        </p:nvSpPr>
        <p:spPr>
          <a:xfrm>
            <a:off x="7212012" y="0"/>
            <a:ext cx="4979987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64800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1"/>
          </p:nvPr>
        </p:nvSpPr>
        <p:spPr>
          <a:xfrm>
            <a:off x="442913" y="1881188"/>
            <a:ext cx="6481762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pic>
        <p:nvPicPr>
          <p:cNvPr id="70" name="Google Shape;7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3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4362">
          <p15:clr>
            <a:srgbClr val="FBAE40"/>
          </p15:clr>
        </p15:guide>
        <p15:guide id="4" pos="279">
          <p15:clr>
            <a:srgbClr val="FBAE40"/>
          </p15:clr>
        </p15:guide>
        <p15:guide id="5" orient="horz" pos="232">
          <p15:clr>
            <a:srgbClr val="FBAE40"/>
          </p15:clr>
        </p15:guide>
        <p15:guide id="6" orient="horz" pos="390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mit Grafik links">
  <p:cSld name="Text mit Grafik link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>
            <a:spLocks noGrp="1"/>
          </p:cNvSpPr>
          <p:nvPr>
            <p:ph type="pic" idx="2"/>
          </p:nvPr>
        </p:nvSpPr>
        <p:spPr>
          <a:xfrm>
            <a:off x="0" y="0"/>
            <a:ext cx="4979987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9"/>
          <p:cNvSpPr txBox="1">
            <a:spLocks noGrp="1"/>
          </p:cNvSpPr>
          <p:nvPr>
            <p:ph type="title"/>
          </p:nvPr>
        </p:nvSpPr>
        <p:spPr>
          <a:xfrm>
            <a:off x="5303838" y="368300"/>
            <a:ext cx="407277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dt" idx="10"/>
          </p:nvPr>
        </p:nvSpPr>
        <p:spPr>
          <a:xfrm>
            <a:off x="9249282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body" idx="1"/>
          </p:nvPr>
        </p:nvSpPr>
        <p:spPr>
          <a:xfrm>
            <a:off x="5303838" y="1881188"/>
            <a:ext cx="6481762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8" name="Google Shape;78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05557" y="365124"/>
            <a:ext cx="2078455" cy="47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341">
          <p15:clr>
            <a:srgbClr val="FBAE40"/>
          </p15:clr>
        </p15:guide>
        <p15:guide id="2" orient="horz" pos="1185">
          <p15:clr>
            <a:srgbClr val="FBAE40"/>
          </p15:clr>
        </p15:guide>
        <p15:guide id="3" pos="7423">
          <p15:clr>
            <a:srgbClr val="FBAE40"/>
          </p15:clr>
        </p15:guide>
        <p15:guide id="4" orient="horz" pos="232">
          <p15:clr>
            <a:srgbClr val="FBAE40"/>
          </p15:clr>
        </p15:guide>
        <p15:guide id="5" orient="horz" pos="1071">
          <p15:clr>
            <a:srgbClr val="FBAE40"/>
          </p15:clr>
        </p15:guide>
        <p15:guide id="6" orient="horz" pos="390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elle">
  <p:cSld name="Tabell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dt" idx="10"/>
          </p:nvPr>
        </p:nvSpPr>
        <p:spPr>
          <a:xfrm>
            <a:off x="9249282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279">
          <p15:clr>
            <a:srgbClr val="FBAE40"/>
          </p15:clr>
        </p15:guide>
        <p15:guide id="3" pos="7423">
          <p15:clr>
            <a:srgbClr val="FBAE40"/>
          </p15:clr>
        </p15:guide>
        <p15:guide id="4" orient="horz" pos="232">
          <p15:clr>
            <a:srgbClr val="FBAE40"/>
          </p15:clr>
        </p15:guide>
        <p15:guide id="5" orient="horz" pos="1071">
          <p15:clr>
            <a:srgbClr val="FBAE40"/>
          </p15:clr>
        </p15:guide>
        <p15:guide id="6" orient="horz" pos="390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None/>
              <a:defRPr sz="26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42913" y="1881189"/>
            <a:ext cx="11341100" cy="43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4290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55555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9248094" y="6462000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2980800" y="6462000"/>
            <a:ext cx="6264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>
            <a:spLocks noGrp="1"/>
          </p:cNvSpPr>
          <p:nvPr>
            <p:ph type="subTitle" idx="4294967295"/>
          </p:nvPr>
        </p:nvSpPr>
        <p:spPr>
          <a:xfrm>
            <a:off x="442925" y="2492550"/>
            <a:ext cx="89277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de-DE" sz="4500" dirty="0">
                <a:solidFill>
                  <a:schemeClr val="dk1"/>
                </a:solidFill>
              </a:rPr>
              <a:t>Soft Robots</a:t>
            </a:r>
            <a:endParaRPr sz="45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endParaRPr sz="2900" dirty="0">
              <a:solidFill>
                <a:schemeClr val="dk1"/>
              </a:solidFill>
            </a:endParaRPr>
          </a:p>
          <a:p>
            <a:pPr marL="0" lvl="0" indent="0">
              <a:lnSpc>
                <a:spcPct val="116666"/>
              </a:lnSpc>
              <a:spcBef>
                <a:spcPts val="0"/>
              </a:spcBef>
              <a:buClr>
                <a:schemeClr val="dk1"/>
              </a:buClr>
              <a:buSzPts val="2400"/>
              <a:buNone/>
            </a:pPr>
            <a:r>
              <a:rPr lang="de-DE" sz="2900" dirty="0">
                <a:solidFill>
                  <a:schemeClr val="dk1"/>
                </a:solidFill>
              </a:rPr>
              <a:t>The Soft Robot Walker – An </a:t>
            </a:r>
            <a:r>
              <a:rPr lang="de-DE" sz="2900" dirty="0" err="1">
                <a:solidFill>
                  <a:schemeClr val="dk1"/>
                </a:solidFill>
              </a:rPr>
              <a:t>Application</a:t>
            </a:r>
            <a:r>
              <a:rPr lang="de-DE" sz="2900" dirty="0">
                <a:solidFill>
                  <a:schemeClr val="dk1"/>
                </a:solidFill>
              </a:rPr>
              <a:t> </a:t>
            </a:r>
            <a:r>
              <a:rPr lang="de-DE" sz="2900" dirty="0" err="1">
                <a:solidFill>
                  <a:schemeClr val="dk1"/>
                </a:solidFill>
              </a:rPr>
              <a:t>Example</a:t>
            </a:r>
            <a:endParaRPr sz="2900" dirty="0">
              <a:solidFill>
                <a:schemeClr val="dk1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67"/>
    </mc:Choice>
    <mc:Fallback xmlns="">
      <p:transition spd="slow" advTm="16867"/>
    </mc:Fallback>
  </mc:AlternateContent>
  <p:extLst mod="1">
    <p:ext uri="{E180D4A7-C9FB-4DFB-919C-405C955672EB}">
      <p14:showEvtLst xmlns:p14="http://schemas.microsoft.com/office/powerpoint/2010/main">
        <p14:playEvt time="418" objId="2"/>
        <p14:stopEvt time="16275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None/>
            </a:pPr>
            <a:r>
              <a:rPr lang="de-DE" dirty="0"/>
              <a:t>Soft Robot Walker</a:t>
            </a:r>
            <a:br>
              <a:rPr lang="de-DE" dirty="0"/>
            </a:br>
            <a:r>
              <a:rPr lang="de-DE" dirty="0">
                <a:solidFill>
                  <a:srgbClr val="000000"/>
                </a:solidFill>
              </a:rPr>
              <a:t>Video: </a:t>
            </a:r>
            <a:r>
              <a:rPr lang="de-DE" dirty="0" err="1">
                <a:solidFill>
                  <a:srgbClr val="000000"/>
                </a:solidFill>
              </a:rPr>
              <a:t>Gripping</a:t>
            </a:r>
            <a:endParaRPr dirty="0"/>
          </a:p>
        </p:txBody>
      </p:sp>
      <p:sp>
        <p:nvSpPr>
          <p:cNvPr id="287" name="Google Shape;287;p36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10</a:t>
            </a:fld>
            <a:endParaRPr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C8BAB75-F951-4173-BCC8-06218274920D}"/>
              </a:ext>
            </a:extLst>
          </p:cNvPr>
          <p:cNvSpPr/>
          <p:nvPr/>
        </p:nvSpPr>
        <p:spPr>
          <a:xfrm rot="-2700000">
            <a:off x="3974153" y="3254553"/>
            <a:ext cx="4243694" cy="124649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7500" i="1" cap="none" spc="0" dirty="0" err="1">
                <a:ln w="0"/>
                <a:solidFill>
                  <a:schemeClr val="tx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liv</a:t>
            </a:r>
            <a:r>
              <a:rPr lang="de-DE" sz="7500" b="1" cap="none" spc="0" dirty="0" err="1">
                <a:ln w="0"/>
                <a:solidFill>
                  <a:schemeClr val="tx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Mat</a:t>
            </a:r>
            <a:r>
              <a:rPr lang="de-DE" sz="7500" b="0" cap="none" spc="0" dirty="0" err="1">
                <a:ln w="0"/>
                <a:solidFill>
                  <a:schemeClr val="tx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  <a:endParaRPr lang="de-DE" sz="7500" b="0" cap="none" spc="0" dirty="0">
              <a:ln w="0"/>
              <a:solidFill>
                <a:schemeClr val="tx1">
                  <a:alpha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Google Shape;298;p37">
            <a:extLst>
              <a:ext uri="{FF2B5EF4-FFF2-40B4-BE49-F238E27FC236}">
                <a16:creationId xmlns:a16="http://schemas.microsoft.com/office/drawing/2014/main" id="{2AF16F51-09AC-4A88-8123-2C05A092EF7D}"/>
              </a:ext>
            </a:extLst>
          </p:cNvPr>
          <p:cNvSpPr txBox="1"/>
          <p:nvPr/>
        </p:nvSpPr>
        <p:spPr>
          <a:xfrm>
            <a:off x="7219199" y="6312661"/>
            <a:ext cx="3196801" cy="27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de-DE" sz="1000" dirty="0"/>
              <a:t>© EXC </a:t>
            </a:r>
            <a:r>
              <a:rPr lang="de-DE" sz="1000" dirty="0" err="1"/>
              <a:t>livMatS</a:t>
            </a:r>
            <a:r>
              <a:rPr lang="de-DE" sz="1000" dirty="0"/>
              <a:t> &amp; PBG Freiburg</a:t>
            </a:r>
            <a:endParaRPr sz="1000" dirty="0"/>
          </a:p>
        </p:txBody>
      </p:sp>
      <p:sp>
        <p:nvSpPr>
          <p:cNvPr id="11" name="Google Shape;241;p31">
            <a:extLst>
              <a:ext uri="{FF2B5EF4-FFF2-40B4-BE49-F238E27FC236}">
                <a16:creationId xmlns:a16="http://schemas.microsoft.com/office/drawing/2014/main" id="{AEFEDB86-0454-41E6-BFBE-E4C9CD1DC316}"/>
              </a:ext>
            </a:extLst>
          </p:cNvPr>
          <p:cNvSpPr txBox="1"/>
          <p:nvPr/>
        </p:nvSpPr>
        <p:spPr>
          <a:xfrm rot="-5400000">
            <a:off x="8616244" y="3243505"/>
            <a:ext cx="6845511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de-DE" sz="1000" dirty="0"/>
              <a:t>Auth, P., Conrad, S., Knorr, N., Teichmann, J., Ruppert, S., Speck, T., &amp; Tauber, F. (2025)</a:t>
            </a:r>
            <a:endParaRPr sz="10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9777">
        <p159:morph option="byObject"/>
      </p:transition>
    </mc:Choice>
    <mc:Fallback xmlns="">
      <p:transition spd="slow" advTm="59777">
        <p:fade/>
      </p:transition>
    </mc:Fallback>
  </mc:AlternateContent>
  <p:extLst mod="1">
    <p:ext uri="{E180D4A7-C9FB-4DFB-919C-405C955672EB}">
      <p14:showEvtLst xmlns:p14="http://schemas.microsoft.com/office/powerpoint/2010/main">
        <p14:playEvt time="19" objId="3"/>
        <p14:playEvt time="848" objId="2"/>
        <p14:playEvt time="20184" objId="2"/>
        <p14:playEvt time="39517" objId="2"/>
        <p14:playEvt time="58844" objId="2"/>
        <p14:stopEvt time="59112" objId="3"/>
        <p14:stopEvt time="59777" objId="2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None/>
            </a:pPr>
            <a:r>
              <a:rPr lang="de-DE" dirty="0"/>
              <a:t>Soft Robot Walker</a:t>
            </a:r>
            <a:br>
              <a:rPr lang="de-DE" dirty="0"/>
            </a:br>
            <a:r>
              <a:rPr lang="de-DE" dirty="0">
                <a:solidFill>
                  <a:srgbClr val="000000"/>
                </a:solidFill>
              </a:rPr>
              <a:t>Explanation: </a:t>
            </a:r>
            <a:r>
              <a:rPr lang="de-DE" dirty="0" err="1">
                <a:solidFill>
                  <a:srgbClr val="000000"/>
                </a:solidFill>
              </a:rPr>
              <a:t>Gripping</a:t>
            </a:r>
            <a:endParaRPr dirty="0"/>
          </a:p>
        </p:txBody>
      </p:sp>
      <p:sp>
        <p:nvSpPr>
          <p:cNvPr id="294" name="Google Shape;294;p37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11</a:t>
            </a:fld>
            <a:endParaRPr/>
          </a:p>
        </p:txBody>
      </p:sp>
      <p:sp>
        <p:nvSpPr>
          <p:cNvPr id="295" name="Google Shape;295;p37"/>
          <p:cNvSpPr txBox="1"/>
          <p:nvPr/>
        </p:nvSpPr>
        <p:spPr>
          <a:xfrm>
            <a:off x="333325" y="2089125"/>
            <a:ext cx="11341200" cy="5770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2200" dirty="0">
                <a:solidFill>
                  <a:schemeClr val="lt2"/>
                </a:solidFill>
              </a:rPr>
              <a:t>Arm stiffness can be adjusted using bio-inspired tendons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Tendon free: low stiffness,                                                                                                      stretching with lower air pressure</a:t>
            </a:r>
            <a:r>
              <a:rPr lang="de-DE" sz="2200" dirty="0">
                <a:solidFill>
                  <a:schemeClr val="lt2"/>
                </a:solidFill>
              </a:rPr>
              <a:t> 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Tendon locked: stiffness and holding force                                                                      of the gripper arms increased</a:t>
            </a:r>
            <a:endParaRPr sz="22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dirty="0">
                <a:solidFill>
                  <a:schemeClr val="lt2"/>
                </a:solidFill>
              </a:rPr>
              <a:t>Advantage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Enables more energy-efficient operation                                                           (compared to conventional soft robotic grippers)</a:t>
            </a:r>
            <a:endParaRPr sz="2200" dirty="0">
              <a:solidFill>
                <a:schemeClr val="lt2"/>
              </a:solidFill>
            </a:endParaRPr>
          </a:p>
          <a:p>
            <a:pPr marL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dirty="0">
                <a:solidFill>
                  <a:schemeClr val="lt2"/>
                </a:solidFill>
              </a:rPr>
              <a:t>  </a:t>
            </a:r>
            <a:br>
              <a:rPr lang="de-DE" sz="2200" dirty="0">
                <a:solidFill>
                  <a:schemeClr val="lt2"/>
                </a:solidFill>
              </a:rPr>
            </a:br>
            <a:endParaRPr sz="22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</p:txBody>
      </p:sp>
      <p:pic>
        <p:nvPicPr>
          <p:cNvPr id="296" name="Google Shape;296;p37"/>
          <p:cNvPicPr preferRelativeResize="0"/>
          <p:nvPr/>
        </p:nvPicPr>
        <p:blipFill rotWithShape="1">
          <a:blip r:embed="rId3">
            <a:alphaModFix/>
          </a:blip>
          <a:srcRect b="15268"/>
          <a:stretch/>
        </p:blipFill>
        <p:spPr>
          <a:xfrm>
            <a:off x="8385400" y="14499"/>
            <a:ext cx="3196999" cy="28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7"/>
          <p:cNvPicPr preferRelativeResize="0"/>
          <p:nvPr/>
        </p:nvPicPr>
        <p:blipFill rotWithShape="1">
          <a:blip r:embed="rId4">
            <a:alphaModFix/>
          </a:blip>
          <a:srcRect b="20942"/>
          <a:stretch/>
        </p:blipFill>
        <p:spPr>
          <a:xfrm>
            <a:off x="8385500" y="3249535"/>
            <a:ext cx="3196801" cy="297964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7"/>
          <p:cNvSpPr txBox="1"/>
          <p:nvPr/>
        </p:nvSpPr>
        <p:spPr>
          <a:xfrm rot="-5400000">
            <a:off x="8609975" y="3249725"/>
            <a:ext cx="6858050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 dirty="0"/>
              <a:t>Kappel, P., </a:t>
            </a:r>
            <a:r>
              <a:rPr lang="de-DE" sz="1000" dirty="0" err="1"/>
              <a:t>Kürner</a:t>
            </a:r>
            <a:r>
              <a:rPr lang="de-DE" sz="1000" dirty="0"/>
              <a:t>, L., Speck, T., &amp; Tauber, F. (2023)</a:t>
            </a:r>
            <a:endParaRPr sz="1000" dirty="0"/>
          </a:p>
        </p:txBody>
      </p:sp>
      <p:sp>
        <p:nvSpPr>
          <p:cNvPr id="9" name="Google Shape;298;p37">
            <a:extLst>
              <a:ext uri="{FF2B5EF4-FFF2-40B4-BE49-F238E27FC236}">
                <a16:creationId xmlns:a16="http://schemas.microsoft.com/office/drawing/2014/main" id="{2C74766D-0C8D-485F-B56C-F549DCF6048A}"/>
              </a:ext>
            </a:extLst>
          </p:cNvPr>
          <p:cNvSpPr txBox="1"/>
          <p:nvPr/>
        </p:nvSpPr>
        <p:spPr>
          <a:xfrm>
            <a:off x="8385397" y="6229180"/>
            <a:ext cx="3196801" cy="27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de-DE" sz="1000" dirty="0"/>
              <a:t>© EXC </a:t>
            </a:r>
            <a:r>
              <a:rPr lang="de-DE" sz="1000" dirty="0" err="1"/>
              <a:t>livMatS</a:t>
            </a:r>
            <a:r>
              <a:rPr lang="de-DE" sz="1000" dirty="0"/>
              <a:t> &amp; PBG Freiburg</a:t>
            </a:r>
            <a:endParaRPr sz="1000" dirty="0"/>
          </a:p>
        </p:txBody>
      </p:sp>
      <p:sp>
        <p:nvSpPr>
          <p:cNvPr id="10" name="Google Shape;298;p37">
            <a:extLst>
              <a:ext uri="{FF2B5EF4-FFF2-40B4-BE49-F238E27FC236}">
                <a16:creationId xmlns:a16="http://schemas.microsoft.com/office/drawing/2014/main" id="{C365D00B-3130-43EC-B32C-BD83D7383F5E}"/>
              </a:ext>
            </a:extLst>
          </p:cNvPr>
          <p:cNvSpPr txBox="1"/>
          <p:nvPr/>
        </p:nvSpPr>
        <p:spPr>
          <a:xfrm>
            <a:off x="8385398" y="2894499"/>
            <a:ext cx="3196801" cy="27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de-DE" sz="1000" dirty="0"/>
              <a:t>© EXC </a:t>
            </a:r>
            <a:r>
              <a:rPr lang="de-DE" sz="1000" dirty="0" err="1"/>
              <a:t>livMatS</a:t>
            </a:r>
            <a:r>
              <a:rPr lang="de-DE" sz="1000" dirty="0"/>
              <a:t> &amp; PBG Freiburg</a:t>
            </a:r>
            <a:endParaRPr sz="1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8907">
        <p159:morph option="byObject"/>
      </p:transition>
    </mc:Choice>
    <mc:Fallback xmlns="">
      <p:transition spd="slow" advTm="38907">
        <p:fade/>
      </p:transition>
    </mc:Fallback>
  </mc:AlternateContent>
  <p:extLst mod="1">
    <p:ext uri="{E180D4A7-C9FB-4DFB-919C-405C955672EB}">
      <p14:showEvtLst xmlns:p14="http://schemas.microsoft.com/office/powerpoint/2010/main">
        <p14:playEvt time="15" objId="2"/>
        <p14:stopEvt time="38825" objId="2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None/>
            </a:pPr>
            <a:r>
              <a:rPr lang="de-DE" dirty="0"/>
              <a:t>Soft Robot Walker</a:t>
            </a:r>
            <a:br>
              <a:rPr lang="de-DE" dirty="0"/>
            </a:br>
            <a:r>
              <a:rPr lang="de-DE" dirty="0" err="1">
                <a:solidFill>
                  <a:srgbClr val="000000"/>
                </a:solidFill>
              </a:rPr>
              <a:t>Overview</a:t>
            </a:r>
            <a:endParaRPr dirty="0"/>
          </a:p>
        </p:txBody>
      </p:sp>
      <p:sp>
        <p:nvSpPr>
          <p:cNvPr id="304" name="Google Shape;304;p38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12</a:t>
            </a:fld>
            <a:endParaRPr/>
          </a:p>
        </p:txBody>
      </p:sp>
      <p:sp>
        <p:nvSpPr>
          <p:cNvPr id="305" name="Google Shape;305;p38"/>
          <p:cNvSpPr txBox="1"/>
          <p:nvPr/>
        </p:nvSpPr>
        <p:spPr>
          <a:xfrm>
            <a:off x="442925" y="1547100"/>
            <a:ext cx="10735800" cy="61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The Soft Robot Walker belongs to a new type of soft robot.</a:t>
            </a:r>
            <a:endParaRPr sz="22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Walking and gripping were demonstrated.</a:t>
            </a:r>
            <a:endParaRPr sz="2200" dirty="0">
              <a:solidFill>
                <a:schemeClr val="lt2"/>
              </a:solidFill>
            </a:endParaRPr>
          </a:p>
          <a:p>
            <a:pPr marL="914400" lvl="1" indent="-368300">
              <a:lnSpc>
                <a:spcPct val="150000"/>
              </a:lnSpc>
              <a:buClr>
                <a:schemeClr val="lt2"/>
              </a:buClr>
              <a:buSzPts val="2200"/>
              <a:buChar char="○"/>
            </a:pPr>
            <a:r>
              <a:rPr lang="de-DE" sz="2200" dirty="0">
                <a:solidFill>
                  <a:schemeClr val="lt2"/>
                </a:solidFill>
              </a:rPr>
              <a:t>The </a:t>
            </a:r>
            <a:r>
              <a:rPr lang="de-DE" sz="2200" dirty="0" err="1">
                <a:solidFill>
                  <a:schemeClr val="lt2"/>
                </a:solidFill>
              </a:rPr>
              <a:t>robot</a:t>
            </a:r>
            <a:r>
              <a:rPr lang="de-DE" sz="2200" dirty="0">
                <a:solidFill>
                  <a:schemeClr val="lt2"/>
                </a:solidFill>
              </a:rPr>
              <a:t> </a:t>
            </a:r>
            <a:r>
              <a:rPr lang="de-DE" sz="2200" dirty="0" err="1">
                <a:solidFill>
                  <a:schemeClr val="lt2"/>
                </a:solidFill>
              </a:rPr>
              <a:t>remains</a:t>
            </a:r>
            <a:r>
              <a:rPr lang="de-DE" sz="2200" dirty="0">
                <a:solidFill>
                  <a:schemeClr val="lt2"/>
                </a:solidFill>
              </a:rPr>
              <a:t> </a:t>
            </a:r>
            <a:r>
              <a:rPr lang="de-DE" sz="2200" dirty="0" err="1">
                <a:solidFill>
                  <a:schemeClr val="lt2"/>
                </a:solidFill>
              </a:rPr>
              <a:t>stable</a:t>
            </a:r>
            <a:r>
              <a:rPr lang="de-DE" sz="2200" dirty="0">
                <a:solidFill>
                  <a:schemeClr val="lt2"/>
                </a:solidFill>
              </a:rPr>
              <a:t>.</a:t>
            </a:r>
            <a:endParaRPr sz="2200" dirty="0">
              <a:solidFill>
                <a:schemeClr val="lt2"/>
              </a:solidFill>
            </a:endParaRPr>
          </a:p>
          <a:p>
            <a:pPr marL="914400" lvl="1" indent="-368300">
              <a:lnSpc>
                <a:spcPct val="150000"/>
              </a:lnSpc>
              <a:buClr>
                <a:schemeClr val="lt2"/>
              </a:buClr>
              <a:buSzPts val="2200"/>
              <a:buChar char="○"/>
            </a:pPr>
            <a:r>
              <a:rPr lang="en-US" sz="2200" dirty="0">
                <a:solidFill>
                  <a:schemeClr val="lt2"/>
                </a:solidFill>
              </a:rPr>
              <a:t>A modular design allows for unlimited expansion and modification.</a:t>
            </a:r>
            <a:endParaRPr sz="22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de-DE" sz="2200" dirty="0">
                <a:solidFill>
                  <a:schemeClr val="lt2"/>
                </a:solidFill>
              </a:rPr>
              <a:t>3D-printed </a:t>
            </a:r>
            <a:r>
              <a:rPr lang="de-DE" sz="2200" dirty="0" err="1">
                <a:solidFill>
                  <a:schemeClr val="lt2"/>
                </a:solidFill>
              </a:rPr>
              <a:t>circuits</a:t>
            </a:r>
            <a:endParaRPr sz="2200" dirty="0">
              <a:solidFill>
                <a:schemeClr val="lt2"/>
              </a:solidFill>
            </a:endParaRPr>
          </a:p>
          <a:p>
            <a:pPr marL="914400" lvl="1" indent="-368300">
              <a:lnSpc>
                <a:spcPct val="150000"/>
              </a:lnSpc>
              <a:buClr>
                <a:schemeClr val="lt2"/>
              </a:buClr>
              <a:buSzPts val="2200"/>
              <a:buChar char="○"/>
            </a:pPr>
            <a:r>
              <a:rPr lang="en-US" sz="2200" dirty="0">
                <a:solidFill>
                  <a:schemeClr val="lt2"/>
                </a:solidFill>
              </a:rPr>
              <a:t>Completely free of any electronics</a:t>
            </a:r>
            <a:endParaRPr sz="2200" dirty="0">
              <a:solidFill>
                <a:schemeClr val="lt2"/>
              </a:solidFill>
            </a:endParaRPr>
          </a:p>
          <a:p>
            <a:pPr marL="914400" lvl="1" indent="-368300">
              <a:lnSpc>
                <a:spcPct val="150000"/>
              </a:lnSpc>
              <a:buClr>
                <a:schemeClr val="lt2"/>
              </a:buClr>
              <a:buSzPts val="2200"/>
              <a:buChar char="○"/>
            </a:pPr>
            <a:r>
              <a:rPr lang="en-US" sz="2200" dirty="0">
                <a:solidFill>
                  <a:schemeClr val="lt2"/>
                </a:solidFill>
              </a:rPr>
              <a:t>Interesting for potentially explosive environments, for example</a:t>
            </a:r>
            <a:endParaRPr sz="22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</p:txBody>
      </p:sp>
    </p:spTree>
  </p:cSld>
  <p:clrMapOvr>
    <a:masterClrMapping/>
  </p:clrMapOvr>
  <p:transition spd="slow" advTm="50283">
    <p:fade/>
  </p:transition>
  <p:extLst mod="1">
    <p:ext uri="{E180D4A7-C9FB-4DFB-919C-405C955672EB}">
      <p14:showEvtLst xmlns:p14="http://schemas.microsoft.com/office/powerpoint/2010/main">
        <p14:playEvt time="8" objId="2"/>
        <p14:stopEvt time="50010" objId="2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</a:pPr>
            <a:r>
              <a:rPr lang="de-DE" dirty="0" err="1"/>
              <a:t>Literature</a:t>
            </a:r>
            <a:endParaRPr dirty="0"/>
          </a:p>
        </p:txBody>
      </p:sp>
      <p:sp>
        <p:nvSpPr>
          <p:cNvPr id="311" name="Google Shape;311;p39"/>
          <p:cNvSpPr txBox="1">
            <a:spLocks noGrp="1"/>
          </p:cNvSpPr>
          <p:nvPr>
            <p:ph type="body" idx="1"/>
          </p:nvPr>
        </p:nvSpPr>
        <p:spPr>
          <a:xfrm>
            <a:off x="442913" y="846784"/>
            <a:ext cx="11037875" cy="45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79400" lvl="0" indent="-279400">
              <a:lnSpc>
                <a:spcPct val="200000"/>
              </a:lnSpc>
              <a:spcBef>
                <a:spcPts val="0"/>
              </a:spcBef>
              <a:buClr>
                <a:schemeClr val="lt2"/>
              </a:buClr>
              <a:buSzPts val="1100"/>
            </a:pPr>
            <a:r>
              <a:rPr lang="de-DE" sz="1300" dirty="0">
                <a:solidFill>
                  <a:schemeClr val="dk1"/>
                </a:solidFill>
              </a:rPr>
              <a:t>Auth, P., Conrad, S., Knorr, N., Teichmann, J., Ruppert, S., Speck, T., &amp; Tauber, F. (2025). </a:t>
            </a:r>
            <a:r>
              <a:rPr lang="de-DE" sz="1300" dirty="0" err="1">
                <a:solidFill>
                  <a:schemeClr val="dk1"/>
                </a:solidFill>
              </a:rPr>
              <a:t>Toward</a:t>
            </a:r>
            <a:r>
              <a:rPr lang="de-DE" sz="1300" dirty="0">
                <a:solidFill>
                  <a:schemeClr val="dk1"/>
                </a:solidFill>
              </a:rPr>
              <a:t> More </a:t>
            </a:r>
            <a:r>
              <a:rPr lang="de-DE" sz="1300" dirty="0" err="1">
                <a:solidFill>
                  <a:schemeClr val="dk1"/>
                </a:solidFill>
              </a:rPr>
              <a:t>Autonomous</a:t>
            </a:r>
            <a:r>
              <a:rPr lang="de-DE" sz="1300" dirty="0">
                <a:solidFill>
                  <a:schemeClr val="dk1"/>
                </a:solidFill>
              </a:rPr>
              <a:t> Soft Robots: Development and </a:t>
            </a:r>
            <a:r>
              <a:rPr lang="de-DE" sz="1300" dirty="0" err="1">
                <a:solidFill>
                  <a:schemeClr val="dk1"/>
                </a:solidFill>
              </a:rPr>
              <a:t>Characterization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of</a:t>
            </a:r>
            <a:r>
              <a:rPr lang="de-DE" sz="1300" dirty="0">
                <a:solidFill>
                  <a:schemeClr val="dk1"/>
                </a:solidFill>
              </a:rPr>
              <a:t> a 3D‐Printed </a:t>
            </a:r>
            <a:r>
              <a:rPr lang="de-DE" sz="1300" dirty="0" err="1">
                <a:solidFill>
                  <a:schemeClr val="dk1"/>
                </a:solidFill>
              </a:rPr>
              <a:t>Pneumatic</a:t>
            </a:r>
            <a:r>
              <a:rPr lang="de-DE" sz="1300" dirty="0">
                <a:solidFill>
                  <a:schemeClr val="dk1"/>
                </a:solidFill>
              </a:rPr>
              <a:t> Contact Sensor </a:t>
            </a:r>
            <a:r>
              <a:rPr lang="de-DE" sz="1300" dirty="0" err="1">
                <a:solidFill>
                  <a:schemeClr val="dk1"/>
                </a:solidFill>
              </a:rPr>
              <a:t>for</a:t>
            </a:r>
            <a:r>
              <a:rPr lang="de-DE" sz="1300" dirty="0">
                <a:solidFill>
                  <a:schemeClr val="dk1"/>
                </a:solidFill>
              </a:rPr>
              <a:t> a Six‐</a:t>
            </a:r>
            <a:r>
              <a:rPr lang="de-DE" sz="1300" dirty="0" err="1">
                <a:solidFill>
                  <a:schemeClr val="dk1"/>
                </a:solidFill>
              </a:rPr>
              <a:t>Legged</a:t>
            </a:r>
            <a:r>
              <a:rPr lang="de-DE" sz="1300" dirty="0">
                <a:solidFill>
                  <a:schemeClr val="dk1"/>
                </a:solidFill>
              </a:rPr>
              <a:t> Soft </a:t>
            </a:r>
            <a:r>
              <a:rPr lang="de-DE" sz="1300" dirty="0" err="1">
                <a:solidFill>
                  <a:schemeClr val="dk1"/>
                </a:solidFill>
              </a:rPr>
              <a:t>Robotic</a:t>
            </a:r>
            <a:r>
              <a:rPr lang="de-DE" sz="1300" dirty="0">
                <a:solidFill>
                  <a:schemeClr val="dk1"/>
                </a:solidFill>
              </a:rPr>
              <a:t> Walker. </a:t>
            </a:r>
            <a:r>
              <a:rPr lang="de-DE" sz="1300" i="1" dirty="0" err="1">
                <a:solidFill>
                  <a:schemeClr val="dk1"/>
                </a:solidFill>
              </a:rPr>
              <a:t>Advanced</a:t>
            </a:r>
            <a:r>
              <a:rPr lang="de-DE" sz="1300" i="1" dirty="0">
                <a:solidFill>
                  <a:schemeClr val="dk1"/>
                </a:solidFill>
              </a:rPr>
              <a:t> Intelligent Systems.</a:t>
            </a:r>
            <a:r>
              <a:rPr lang="de-DE" sz="1300" dirty="0">
                <a:solidFill>
                  <a:schemeClr val="dk1"/>
                </a:solidFill>
              </a:rPr>
              <a:t> doi:10.1002/aisy.202500430. </a:t>
            </a:r>
          </a:p>
          <a:p>
            <a:pPr marL="279400" lvl="0" indent="-279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de-DE" sz="1300" dirty="0">
                <a:solidFill>
                  <a:schemeClr val="dk1"/>
                </a:solidFill>
              </a:rPr>
              <a:t>Conrad, S., Teichmann, J., Auth, P., Knorr, N., Ulrich, K., Bellin, D., Speck, T., &amp; Tauber, F. J. (2024). 3D-printed digital </a:t>
            </a:r>
            <a:r>
              <a:rPr lang="de-DE" sz="1300" dirty="0" err="1">
                <a:solidFill>
                  <a:schemeClr val="dk1"/>
                </a:solidFill>
              </a:rPr>
              <a:t>pneumatic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logic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for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the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control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of</a:t>
            </a:r>
            <a:r>
              <a:rPr lang="de-DE" sz="1300" dirty="0">
                <a:solidFill>
                  <a:schemeClr val="dk1"/>
                </a:solidFill>
              </a:rPr>
              <a:t> soft </a:t>
            </a:r>
            <a:r>
              <a:rPr lang="de-DE" sz="1300" dirty="0" err="1">
                <a:solidFill>
                  <a:schemeClr val="dk1"/>
                </a:solidFill>
              </a:rPr>
              <a:t>robotic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actuators</a:t>
            </a:r>
            <a:r>
              <a:rPr lang="de-DE" sz="1300" dirty="0">
                <a:solidFill>
                  <a:schemeClr val="dk1"/>
                </a:solidFill>
              </a:rPr>
              <a:t>. </a:t>
            </a:r>
            <a:r>
              <a:rPr lang="de-DE" sz="1300" i="1" dirty="0">
                <a:solidFill>
                  <a:schemeClr val="dk1"/>
                </a:solidFill>
              </a:rPr>
              <a:t>Science Robotics</a:t>
            </a:r>
            <a:r>
              <a:rPr lang="de-DE" sz="1300" dirty="0">
                <a:solidFill>
                  <a:schemeClr val="dk1"/>
                </a:solidFill>
              </a:rPr>
              <a:t>, </a:t>
            </a:r>
            <a:r>
              <a:rPr lang="de-DE" sz="1300" i="1" dirty="0">
                <a:solidFill>
                  <a:schemeClr val="dk1"/>
                </a:solidFill>
              </a:rPr>
              <a:t>9</a:t>
            </a:r>
            <a:r>
              <a:rPr lang="de-DE" sz="1300" dirty="0">
                <a:solidFill>
                  <a:schemeClr val="dk1"/>
                </a:solidFill>
              </a:rPr>
              <a:t>(86), 1–10.</a:t>
            </a:r>
            <a:r>
              <a:rPr lang="de-DE" sz="1300" dirty="0">
                <a:solidFill>
                  <a:schemeClr val="dk1"/>
                </a:solidFill>
                <a:uFill>
                  <a:noFill/>
                </a:uFill>
              </a:rPr>
              <a:t> </a:t>
            </a:r>
            <a:r>
              <a:rPr lang="de-DE" sz="1300" dirty="0">
                <a:solidFill>
                  <a:schemeClr val="dk1"/>
                </a:solidFill>
              </a:rPr>
              <a:t>https://doi.org/10.1126/scirobotics.adh4060</a:t>
            </a:r>
            <a:endParaRPr sz="1300" dirty="0">
              <a:solidFill>
                <a:schemeClr val="dk1"/>
              </a:solidFill>
            </a:endParaRPr>
          </a:p>
          <a:p>
            <a:pPr marL="279400" lvl="0" indent="-279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de-DE" sz="1300" dirty="0">
                <a:solidFill>
                  <a:schemeClr val="dk1"/>
                </a:solidFill>
              </a:rPr>
              <a:t>Kappel, P., </a:t>
            </a:r>
            <a:r>
              <a:rPr lang="de-DE" sz="1300" dirty="0" err="1">
                <a:solidFill>
                  <a:schemeClr val="dk1"/>
                </a:solidFill>
              </a:rPr>
              <a:t>Kürner</a:t>
            </a:r>
            <a:r>
              <a:rPr lang="de-DE" sz="1300" dirty="0">
                <a:solidFill>
                  <a:schemeClr val="dk1"/>
                </a:solidFill>
              </a:rPr>
              <a:t>, L., Speck, T., &amp; Tauber, F. (2023). A </a:t>
            </a:r>
            <a:r>
              <a:rPr lang="de-DE" sz="1300" dirty="0" err="1">
                <a:solidFill>
                  <a:schemeClr val="dk1"/>
                </a:solidFill>
              </a:rPr>
              <a:t>Pneumatic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Bending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Actuator</a:t>
            </a:r>
            <a:r>
              <a:rPr lang="de-DE" sz="1300" dirty="0">
                <a:solidFill>
                  <a:schemeClr val="dk1"/>
                </a:solidFill>
              </a:rPr>
              <a:t> System </a:t>
            </a:r>
            <a:r>
              <a:rPr lang="de-DE" sz="1300" dirty="0" err="1">
                <a:solidFill>
                  <a:schemeClr val="dk1"/>
                </a:solidFill>
              </a:rPr>
              <a:t>Inspired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by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the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Avian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Tendon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Locking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Mechanism</a:t>
            </a:r>
            <a:r>
              <a:rPr lang="de-DE" sz="1300" dirty="0">
                <a:solidFill>
                  <a:schemeClr val="dk1"/>
                </a:solidFill>
              </a:rPr>
              <a:t>. In F. Meder, A. </a:t>
            </a:r>
            <a:r>
              <a:rPr lang="de-DE" sz="1300" dirty="0" err="1">
                <a:solidFill>
                  <a:schemeClr val="dk1"/>
                </a:solidFill>
              </a:rPr>
              <a:t>Hunt</a:t>
            </a:r>
            <a:r>
              <a:rPr lang="de-DE" sz="1300" dirty="0">
                <a:solidFill>
                  <a:schemeClr val="dk1"/>
                </a:solidFill>
              </a:rPr>
              <a:t>, L. </a:t>
            </a:r>
            <a:r>
              <a:rPr lang="de-DE" sz="1300" dirty="0" err="1">
                <a:solidFill>
                  <a:schemeClr val="dk1"/>
                </a:solidFill>
              </a:rPr>
              <a:t>Margheri</a:t>
            </a:r>
            <a:r>
              <a:rPr lang="de-DE" sz="1300" dirty="0">
                <a:solidFill>
                  <a:schemeClr val="dk1"/>
                </a:solidFill>
              </a:rPr>
              <a:t>, A. Mura, &amp; B. </a:t>
            </a:r>
            <a:r>
              <a:rPr lang="de-DE" sz="1300" dirty="0" err="1">
                <a:solidFill>
                  <a:schemeClr val="dk1"/>
                </a:solidFill>
              </a:rPr>
              <a:t>Mazzolai</a:t>
            </a:r>
            <a:r>
              <a:rPr lang="de-DE" sz="1300" dirty="0">
                <a:solidFill>
                  <a:schemeClr val="dk1"/>
                </a:solidFill>
              </a:rPr>
              <a:t> (Eds.), </a:t>
            </a:r>
            <a:r>
              <a:rPr lang="de-DE" sz="1300" i="1" dirty="0" err="1">
                <a:solidFill>
                  <a:schemeClr val="dk1"/>
                </a:solidFill>
              </a:rPr>
              <a:t>Biomimetic</a:t>
            </a:r>
            <a:r>
              <a:rPr lang="de-DE" sz="1300" i="1" dirty="0">
                <a:solidFill>
                  <a:schemeClr val="dk1"/>
                </a:solidFill>
              </a:rPr>
              <a:t> and Biohybrid Systems</a:t>
            </a:r>
            <a:r>
              <a:rPr lang="de-DE" sz="1300" dirty="0">
                <a:solidFill>
                  <a:schemeClr val="dk1"/>
                </a:solidFill>
              </a:rPr>
              <a:t> (pp. 84–100). Springer Nature </a:t>
            </a:r>
            <a:r>
              <a:rPr lang="de-DE" sz="1300" dirty="0" err="1">
                <a:solidFill>
                  <a:schemeClr val="dk1"/>
                </a:solidFill>
              </a:rPr>
              <a:t>Switzerland</a:t>
            </a:r>
            <a:r>
              <a:rPr lang="de-DE" sz="1300" dirty="0">
                <a:solidFill>
                  <a:schemeClr val="dk1"/>
                </a:solidFill>
              </a:rPr>
              <a:t>.</a:t>
            </a:r>
            <a:r>
              <a:rPr lang="de-DE" sz="1300" dirty="0">
                <a:solidFill>
                  <a:schemeClr val="dk1"/>
                </a:solidFill>
                <a:uFill>
                  <a:noFill/>
                </a:uFill>
              </a:rPr>
              <a:t> </a:t>
            </a:r>
            <a:r>
              <a:rPr lang="de-DE" sz="1300" dirty="0">
                <a:solidFill>
                  <a:schemeClr val="dk1"/>
                </a:solidFill>
              </a:rPr>
              <a:t>https://doi.org/10.1007/978-3-031-39504-8_6</a:t>
            </a:r>
            <a:endParaRPr sz="1300" dirty="0">
              <a:solidFill>
                <a:schemeClr val="dk1"/>
              </a:solidFill>
            </a:endParaRPr>
          </a:p>
          <a:p>
            <a:pPr marL="279400" lvl="0" indent="-279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de-DE" sz="1300" dirty="0">
                <a:solidFill>
                  <a:schemeClr val="dk1"/>
                </a:solidFill>
              </a:rPr>
              <a:t>Milana, E. (2022). Soft </a:t>
            </a:r>
            <a:r>
              <a:rPr lang="de-DE" sz="1300" dirty="0" err="1">
                <a:solidFill>
                  <a:schemeClr val="dk1"/>
                </a:solidFill>
              </a:rPr>
              <a:t>robotics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for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infrastructure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protection</a:t>
            </a:r>
            <a:r>
              <a:rPr lang="de-DE" sz="1300" dirty="0">
                <a:solidFill>
                  <a:schemeClr val="dk1"/>
                </a:solidFill>
              </a:rPr>
              <a:t>. </a:t>
            </a:r>
            <a:r>
              <a:rPr lang="de-DE" sz="1300" i="1" dirty="0">
                <a:solidFill>
                  <a:schemeClr val="dk1"/>
                </a:solidFill>
              </a:rPr>
              <a:t>Frontiers in Robotics and AI</a:t>
            </a:r>
            <a:r>
              <a:rPr lang="de-DE" sz="1300" dirty="0">
                <a:solidFill>
                  <a:schemeClr val="dk1"/>
                </a:solidFill>
              </a:rPr>
              <a:t>, </a:t>
            </a:r>
            <a:r>
              <a:rPr lang="de-DE" sz="1300" i="1" dirty="0">
                <a:solidFill>
                  <a:schemeClr val="dk1"/>
                </a:solidFill>
              </a:rPr>
              <a:t>9</a:t>
            </a:r>
            <a:r>
              <a:rPr lang="de-DE" sz="1300" dirty="0">
                <a:solidFill>
                  <a:schemeClr val="dk1"/>
                </a:solidFill>
              </a:rPr>
              <a:t>, 1–7.</a:t>
            </a:r>
            <a:r>
              <a:rPr lang="de-DE" sz="1300" dirty="0">
                <a:solidFill>
                  <a:schemeClr val="dk1"/>
                </a:solidFill>
                <a:uFill>
                  <a:noFill/>
                </a:uFill>
              </a:rPr>
              <a:t> </a:t>
            </a:r>
            <a:r>
              <a:rPr lang="de-DE" sz="1300" dirty="0">
                <a:solidFill>
                  <a:schemeClr val="dk1"/>
                </a:solidFill>
              </a:rPr>
              <a:t>https://www.frontiersin.org/articles/10.3389/frobt.2022.1026891</a:t>
            </a:r>
            <a:endParaRPr sz="1300" dirty="0">
              <a:solidFill>
                <a:schemeClr val="dk1"/>
              </a:solidFill>
            </a:endParaRPr>
          </a:p>
          <a:p>
            <a:pPr marL="279400" lvl="0" indent="-279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de-DE" sz="1300" dirty="0">
                <a:solidFill>
                  <a:schemeClr val="dk1"/>
                </a:solidFill>
              </a:rPr>
              <a:t>Teichmann, J., Auth, P., Conrad, S., Speck, T., &amp; Tauber, F. J. (2023). An </a:t>
            </a:r>
            <a:r>
              <a:rPr lang="de-DE" sz="1300" dirty="0" err="1">
                <a:solidFill>
                  <a:schemeClr val="dk1"/>
                </a:solidFill>
              </a:rPr>
              <a:t>Insect-Inspired</a:t>
            </a:r>
            <a:r>
              <a:rPr lang="de-DE" sz="1300" dirty="0">
                <a:solidFill>
                  <a:schemeClr val="dk1"/>
                </a:solidFill>
              </a:rPr>
              <a:t> Soft Robot </a:t>
            </a:r>
            <a:r>
              <a:rPr lang="de-DE" sz="1300" dirty="0" err="1">
                <a:solidFill>
                  <a:schemeClr val="dk1"/>
                </a:solidFill>
              </a:rPr>
              <a:t>Controlled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by</a:t>
            </a:r>
            <a:r>
              <a:rPr lang="de-DE" sz="1300" dirty="0">
                <a:solidFill>
                  <a:schemeClr val="dk1"/>
                </a:solidFill>
              </a:rPr>
              <a:t> Soft </a:t>
            </a:r>
            <a:r>
              <a:rPr lang="de-DE" sz="1300" dirty="0" err="1">
                <a:solidFill>
                  <a:schemeClr val="dk1"/>
                </a:solidFill>
              </a:rPr>
              <a:t>Valves</a:t>
            </a:r>
            <a:r>
              <a:rPr lang="de-DE" sz="1300" dirty="0">
                <a:solidFill>
                  <a:schemeClr val="dk1"/>
                </a:solidFill>
              </a:rPr>
              <a:t>. In F. Meder, A. </a:t>
            </a:r>
            <a:r>
              <a:rPr lang="de-DE" sz="1300" dirty="0" err="1">
                <a:solidFill>
                  <a:schemeClr val="dk1"/>
                </a:solidFill>
              </a:rPr>
              <a:t>Hunt</a:t>
            </a:r>
            <a:r>
              <a:rPr lang="de-DE" sz="1300" dirty="0">
                <a:solidFill>
                  <a:schemeClr val="dk1"/>
                </a:solidFill>
              </a:rPr>
              <a:t>, L. </a:t>
            </a:r>
            <a:r>
              <a:rPr lang="de-DE" sz="1300" dirty="0" err="1">
                <a:solidFill>
                  <a:schemeClr val="dk1"/>
                </a:solidFill>
              </a:rPr>
              <a:t>Margheri</a:t>
            </a:r>
            <a:r>
              <a:rPr lang="de-DE" sz="1300" dirty="0">
                <a:solidFill>
                  <a:schemeClr val="dk1"/>
                </a:solidFill>
              </a:rPr>
              <a:t>, A. Mura, &amp; B. </a:t>
            </a:r>
            <a:r>
              <a:rPr lang="de-DE" sz="1300" dirty="0" err="1">
                <a:solidFill>
                  <a:schemeClr val="dk1"/>
                </a:solidFill>
              </a:rPr>
              <a:t>Mazzolai</a:t>
            </a:r>
            <a:r>
              <a:rPr lang="de-DE" sz="1300" dirty="0">
                <a:solidFill>
                  <a:schemeClr val="dk1"/>
                </a:solidFill>
              </a:rPr>
              <a:t> (Eds.), </a:t>
            </a:r>
            <a:r>
              <a:rPr lang="de-DE" sz="1300" i="1" dirty="0" err="1">
                <a:solidFill>
                  <a:schemeClr val="dk1"/>
                </a:solidFill>
              </a:rPr>
              <a:t>Biomimetic</a:t>
            </a:r>
            <a:r>
              <a:rPr lang="de-DE" sz="1300" i="1" dirty="0">
                <a:solidFill>
                  <a:schemeClr val="dk1"/>
                </a:solidFill>
              </a:rPr>
              <a:t> and Biohybrid Systems</a:t>
            </a:r>
            <a:r>
              <a:rPr lang="de-DE" sz="1300" dirty="0">
                <a:solidFill>
                  <a:schemeClr val="dk1"/>
                </a:solidFill>
              </a:rPr>
              <a:t> (pp. 428–441). Springer Nature </a:t>
            </a:r>
            <a:r>
              <a:rPr lang="de-DE" sz="1300" dirty="0" err="1">
                <a:solidFill>
                  <a:schemeClr val="dk1"/>
                </a:solidFill>
              </a:rPr>
              <a:t>Switzerland</a:t>
            </a:r>
            <a:r>
              <a:rPr lang="de-DE" sz="1300" dirty="0">
                <a:solidFill>
                  <a:schemeClr val="dk1"/>
                </a:solidFill>
              </a:rPr>
              <a:t>.</a:t>
            </a:r>
            <a:r>
              <a:rPr lang="de-DE" sz="1300" dirty="0">
                <a:solidFill>
                  <a:schemeClr val="dk1"/>
                </a:solidFill>
                <a:uFill>
                  <a:noFill/>
                </a:uFill>
              </a:rPr>
              <a:t> </a:t>
            </a:r>
            <a:r>
              <a:rPr lang="de-DE" sz="1300" dirty="0">
                <a:solidFill>
                  <a:schemeClr val="dk1"/>
                </a:solidFill>
              </a:rPr>
              <a:t>https://doi.org/10.1007/978-3-031-38857-6_31</a:t>
            </a:r>
            <a:endParaRPr sz="1300" dirty="0">
              <a:solidFill>
                <a:schemeClr val="dk1"/>
              </a:solidFill>
            </a:endParaRPr>
          </a:p>
          <a:p>
            <a:pPr marL="279400" lvl="0" indent="-279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de-DE" sz="1300" dirty="0" err="1">
                <a:solidFill>
                  <a:schemeClr val="dk1"/>
                </a:solidFill>
              </a:rPr>
              <a:t>Yasa</a:t>
            </a:r>
            <a:r>
              <a:rPr lang="de-DE" sz="1300" dirty="0">
                <a:solidFill>
                  <a:schemeClr val="dk1"/>
                </a:solidFill>
              </a:rPr>
              <a:t>, O., </a:t>
            </a:r>
            <a:r>
              <a:rPr lang="de-DE" sz="1300" dirty="0" err="1">
                <a:solidFill>
                  <a:schemeClr val="dk1"/>
                </a:solidFill>
              </a:rPr>
              <a:t>Toshimitsu</a:t>
            </a:r>
            <a:r>
              <a:rPr lang="de-DE" sz="1300" dirty="0">
                <a:solidFill>
                  <a:schemeClr val="dk1"/>
                </a:solidFill>
              </a:rPr>
              <a:t>, Y., </a:t>
            </a:r>
            <a:r>
              <a:rPr lang="de-DE" sz="1300" dirty="0" err="1">
                <a:solidFill>
                  <a:schemeClr val="dk1"/>
                </a:solidFill>
              </a:rPr>
              <a:t>Michelis</a:t>
            </a:r>
            <a:r>
              <a:rPr lang="de-DE" sz="1300" dirty="0">
                <a:solidFill>
                  <a:schemeClr val="dk1"/>
                </a:solidFill>
              </a:rPr>
              <a:t>, M. Y., Jones, L. S., Filippi, M., Buchner, T., &amp; </a:t>
            </a:r>
            <a:r>
              <a:rPr lang="de-DE" sz="1300" dirty="0" err="1">
                <a:solidFill>
                  <a:schemeClr val="dk1"/>
                </a:solidFill>
              </a:rPr>
              <a:t>Katzschmann</a:t>
            </a:r>
            <a:r>
              <a:rPr lang="de-DE" sz="1300" dirty="0">
                <a:solidFill>
                  <a:schemeClr val="dk1"/>
                </a:solidFill>
              </a:rPr>
              <a:t>, R. K. (2023). An </a:t>
            </a:r>
            <a:r>
              <a:rPr lang="de-DE" sz="1300" dirty="0" err="1">
                <a:solidFill>
                  <a:schemeClr val="dk1"/>
                </a:solidFill>
              </a:rPr>
              <a:t>Overview</a:t>
            </a:r>
            <a:r>
              <a:rPr lang="de-DE" sz="1300" dirty="0">
                <a:solidFill>
                  <a:schemeClr val="dk1"/>
                </a:solidFill>
              </a:rPr>
              <a:t> </a:t>
            </a:r>
            <a:r>
              <a:rPr lang="de-DE" sz="1300" dirty="0" err="1">
                <a:solidFill>
                  <a:schemeClr val="dk1"/>
                </a:solidFill>
              </a:rPr>
              <a:t>of</a:t>
            </a:r>
            <a:r>
              <a:rPr lang="de-DE" sz="1300" dirty="0">
                <a:solidFill>
                  <a:schemeClr val="dk1"/>
                </a:solidFill>
              </a:rPr>
              <a:t> Soft Robotics. </a:t>
            </a:r>
            <a:r>
              <a:rPr lang="de-DE" sz="1300" i="1" dirty="0">
                <a:solidFill>
                  <a:schemeClr val="dk1"/>
                </a:solidFill>
              </a:rPr>
              <a:t>Annual Review </a:t>
            </a:r>
            <a:r>
              <a:rPr lang="de-DE" sz="1300" i="1" dirty="0" err="1">
                <a:solidFill>
                  <a:schemeClr val="dk1"/>
                </a:solidFill>
              </a:rPr>
              <a:t>of</a:t>
            </a:r>
            <a:r>
              <a:rPr lang="de-DE" sz="1300" i="1" dirty="0">
                <a:solidFill>
                  <a:schemeClr val="dk1"/>
                </a:solidFill>
              </a:rPr>
              <a:t> Control, Robotics, and </a:t>
            </a:r>
            <a:r>
              <a:rPr lang="de-DE" sz="1300" i="1" dirty="0" err="1">
                <a:solidFill>
                  <a:schemeClr val="dk1"/>
                </a:solidFill>
              </a:rPr>
              <a:t>Autonomous</a:t>
            </a:r>
            <a:r>
              <a:rPr lang="de-DE" sz="1300" i="1" dirty="0">
                <a:solidFill>
                  <a:schemeClr val="dk1"/>
                </a:solidFill>
              </a:rPr>
              <a:t> Systems</a:t>
            </a:r>
            <a:r>
              <a:rPr lang="de-DE" sz="1300" dirty="0">
                <a:solidFill>
                  <a:schemeClr val="dk1"/>
                </a:solidFill>
              </a:rPr>
              <a:t>, </a:t>
            </a:r>
            <a:r>
              <a:rPr lang="de-DE" sz="1300" i="1" dirty="0">
                <a:solidFill>
                  <a:schemeClr val="dk1"/>
                </a:solidFill>
              </a:rPr>
              <a:t>6</a:t>
            </a:r>
            <a:r>
              <a:rPr lang="de-DE" sz="1300" dirty="0">
                <a:solidFill>
                  <a:schemeClr val="dk1"/>
                </a:solidFill>
              </a:rPr>
              <a:t>(1), 1–29.</a:t>
            </a:r>
            <a:r>
              <a:rPr lang="de-DE" sz="1300" dirty="0">
                <a:solidFill>
                  <a:schemeClr val="dk1"/>
                </a:solidFill>
                <a:uFill>
                  <a:noFill/>
                </a:uFill>
              </a:rPr>
              <a:t> </a:t>
            </a:r>
            <a:r>
              <a:rPr lang="de-DE" sz="1300" dirty="0">
                <a:solidFill>
                  <a:schemeClr val="dk1"/>
                </a:solidFill>
              </a:rPr>
              <a:t>https://doi.org/10.1146/annurev-control-062322-100607</a:t>
            </a:r>
            <a:endParaRPr sz="1300" dirty="0">
              <a:solidFill>
                <a:schemeClr val="dk1"/>
              </a:solidFill>
            </a:endParaRPr>
          </a:p>
          <a:p>
            <a:pPr marL="279400" lvl="0" indent="-279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endParaRPr sz="1300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 advTm="9253">
    <p:fade/>
  </p:transition>
  <p:extLst mod="1">
    <p:ext uri="{E180D4A7-C9FB-4DFB-919C-405C955672EB}">
      <p14:showEvtLst xmlns:p14="http://schemas.microsoft.com/office/powerpoint/2010/main">
        <p14:playEvt time="6" objId="2"/>
        <p14:stopEvt time="8174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1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3076"/>
              </a:lnSpc>
              <a:buSzPts val="2600"/>
            </a:pPr>
            <a:r>
              <a:rPr lang="de-DE" dirty="0"/>
              <a:t>Agenda</a:t>
            </a:r>
            <a:br>
              <a:rPr lang="de-DE" dirty="0"/>
            </a:br>
            <a:r>
              <a:rPr lang="en-US" dirty="0">
                <a:solidFill>
                  <a:srgbClr val="000000"/>
                </a:solidFill>
              </a:rPr>
              <a:t>What we have in Store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17" name="Google Shape;217;p28"/>
          <p:cNvSpPr txBox="1">
            <a:spLocks noGrp="1"/>
          </p:cNvSpPr>
          <p:nvPr>
            <p:ph type="body" idx="1"/>
          </p:nvPr>
        </p:nvSpPr>
        <p:spPr>
          <a:xfrm>
            <a:off x="442913" y="1881188"/>
            <a:ext cx="11341200" cy="401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lang="de-DE" sz="2200" b="1" dirty="0">
                <a:solidFill>
                  <a:schemeClr val="accent1"/>
                </a:solidFill>
              </a:rPr>
              <a:t>1. Central </a:t>
            </a:r>
            <a:r>
              <a:rPr lang="de-DE" sz="2200" b="1" dirty="0" err="1">
                <a:solidFill>
                  <a:schemeClr val="accent1"/>
                </a:solidFill>
              </a:rPr>
              <a:t>Differences</a:t>
            </a:r>
            <a:r>
              <a:rPr lang="de-DE" sz="2200" b="1" dirty="0">
                <a:solidFill>
                  <a:schemeClr val="accent1"/>
                </a:solidFill>
              </a:rPr>
              <a:t>: </a:t>
            </a:r>
            <a:r>
              <a:rPr lang="de-DE" sz="2200" dirty="0" err="1">
                <a:solidFill>
                  <a:schemeClr val="lt2"/>
                </a:solidFill>
              </a:rPr>
              <a:t>Of</a:t>
            </a:r>
            <a:r>
              <a:rPr lang="de-DE" sz="2200" dirty="0">
                <a:solidFill>
                  <a:schemeClr val="lt2"/>
                </a:solidFill>
              </a:rPr>
              <a:t> Soft and </a:t>
            </a:r>
            <a:r>
              <a:rPr lang="de-DE" sz="2200" dirty="0" err="1">
                <a:solidFill>
                  <a:schemeClr val="lt2"/>
                </a:solidFill>
              </a:rPr>
              <a:t>Conventional</a:t>
            </a:r>
            <a:r>
              <a:rPr lang="de-DE" sz="2200" dirty="0">
                <a:solidFill>
                  <a:schemeClr val="lt2"/>
                </a:solidFill>
              </a:rPr>
              <a:t> Robots</a:t>
            </a:r>
            <a:endParaRPr sz="22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lang="de-DE" sz="2200" b="1" dirty="0">
                <a:solidFill>
                  <a:schemeClr val="accent1"/>
                </a:solidFill>
              </a:rPr>
              <a:t>2. Soft Robot Walker:</a:t>
            </a:r>
            <a:r>
              <a:rPr lang="de-DE" sz="2200" dirty="0"/>
              <a:t> Basic Information</a:t>
            </a:r>
            <a:endParaRPr sz="2200" dirty="0"/>
          </a:p>
          <a:p>
            <a:pPr marL="0" lvl="0" indent="0">
              <a:lnSpc>
                <a:spcPct val="200000"/>
              </a:lnSpc>
              <a:spcBef>
                <a:spcPts val="1000"/>
              </a:spcBef>
              <a:buClr>
                <a:schemeClr val="lt1"/>
              </a:buClr>
            </a:pPr>
            <a:r>
              <a:rPr lang="de-DE" sz="2200" b="1" dirty="0">
                <a:solidFill>
                  <a:schemeClr val="lt1"/>
                </a:solidFill>
              </a:rPr>
              <a:t>3. Soft Robot Walker:</a:t>
            </a:r>
            <a:r>
              <a:rPr lang="de-DE" sz="2200" dirty="0">
                <a:solidFill>
                  <a:schemeClr val="lt2"/>
                </a:solidFill>
              </a:rPr>
              <a:t> </a:t>
            </a:r>
            <a:r>
              <a:rPr lang="de-DE" sz="2200" dirty="0" err="1">
                <a:solidFill>
                  <a:schemeClr val="lt2"/>
                </a:solidFill>
              </a:rPr>
              <a:t>Capabilities</a:t>
            </a:r>
            <a:endParaRPr sz="2200" dirty="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de-DE" sz="2200" b="1" dirty="0">
                <a:solidFill>
                  <a:schemeClr val="lt1"/>
                </a:solidFill>
              </a:rPr>
              <a:t>4. Soft Robot Walker:</a:t>
            </a:r>
            <a:r>
              <a:rPr lang="de-DE" sz="2200" dirty="0">
                <a:solidFill>
                  <a:schemeClr val="lt2"/>
                </a:solidFill>
              </a:rPr>
              <a:t> </a:t>
            </a:r>
            <a:r>
              <a:rPr lang="de-DE" sz="2200" dirty="0" err="1">
                <a:solidFill>
                  <a:schemeClr val="lt2"/>
                </a:solidFill>
              </a:rPr>
              <a:t>Overview</a:t>
            </a:r>
            <a:endParaRPr sz="22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55555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800"/>
              <a:buFont typeface="Arial"/>
              <a:buNone/>
            </a:pP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218" name="Google Shape;218;p28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 advTm="17793">
        <p15:prstTrans prst="curtains"/>
      </p:transition>
    </mc:Choice>
    <mc:Fallback xmlns="">
      <p:transition spd="slow" advTm="17793">
        <p:fade/>
      </p:transition>
    </mc:Fallback>
  </mc:AlternateContent>
  <p:extLst mod="1">
    <p:ext uri="{E180D4A7-C9FB-4DFB-919C-405C955672EB}">
      <p14:showEvtLst xmlns:p14="http://schemas.microsoft.com/office/powerpoint/2010/main">
        <p14:playEvt time="14" objId="2"/>
        <p14:stopEvt time="17638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3076"/>
              </a:lnSpc>
              <a:buSzPts val="2600"/>
            </a:pPr>
            <a:r>
              <a:rPr lang="de-DE" dirty="0"/>
              <a:t>Central </a:t>
            </a:r>
            <a:r>
              <a:rPr lang="de-DE" dirty="0" err="1"/>
              <a:t>Differences</a:t>
            </a:r>
            <a:br>
              <a:rPr lang="de-DE" dirty="0"/>
            </a:br>
            <a:r>
              <a:rPr lang="en-US" dirty="0">
                <a:solidFill>
                  <a:srgbClr val="000000"/>
                </a:solidFill>
              </a:rPr>
              <a:t>Of Soft and Conventional Robots</a:t>
            </a:r>
            <a:endParaRPr dirty="0"/>
          </a:p>
        </p:txBody>
      </p:sp>
      <p:sp>
        <p:nvSpPr>
          <p:cNvPr id="224" name="Google Shape;224;p29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3</a:t>
            </a:fld>
            <a:endParaRPr/>
          </a:p>
        </p:txBody>
      </p:sp>
      <p:graphicFrame>
        <p:nvGraphicFramePr>
          <p:cNvPr id="225" name="Google Shape;225;p29"/>
          <p:cNvGraphicFramePr/>
          <p:nvPr>
            <p:extLst>
              <p:ext uri="{D42A27DB-BD31-4B8C-83A1-F6EECF244321}">
                <p14:modId xmlns:p14="http://schemas.microsoft.com/office/powerpoint/2010/main" val="3398804040"/>
              </p:ext>
            </p:extLst>
          </p:nvPr>
        </p:nvGraphicFramePr>
        <p:xfrm>
          <a:off x="442925" y="1700225"/>
          <a:ext cx="10981100" cy="4370274"/>
        </p:xfrm>
        <a:graphic>
          <a:graphicData uri="http://schemas.openxmlformats.org/drawingml/2006/table">
            <a:tbl>
              <a:tblPr>
                <a:noFill/>
                <a:tableStyleId>{16E6AE6D-847C-4A0D-A637-D8F7A84CE3FE}</a:tableStyleId>
              </a:tblPr>
              <a:tblGrid>
                <a:gridCol w="237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7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3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b="1" dirty="0"/>
                        <a:t>Property</a:t>
                      </a:r>
                      <a:endParaRPr sz="2200" b="1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b="1" dirty="0"/>
                        <a:t>Soft Robots</a:t>
                      </a:r>
                      <a:endParaRPr sz="2200" b="1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b="1" dirty="0" err="1"/>
                        <a:t>Conventional</a:t>
                      </a:r>
                      <a:r>
                        <a:rPr lang="de-DE" sz="2200" b="1" dirty="0"/>
                        <a:t> Robots</a:t>
                      </a:r>
                      <a:endParaRPr sz="2200" b="1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/>
                        <a:t>Material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 err="1"/>
                        <a:t>adaptable</a:t>
                      </a:r>
                      <a:r>
                        <a:rPr lang="de-DE" sz="2200" dirty="0"/>
                        <a:t> (e.g., </a:t>
                      </a:r>
                      <a:r>
                        <a:rPr lang="de-DE" sz="2200" dirty="0" err="1"/>
                        <a:t>polymers</a:t>
                      </a:r>
                      <a:r>
                        <a:rPr lang="de-DE" sz="2200" dirty="0"/>
                        <a:t>)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/>
                        <a:t>rigid (e.g., </a:t>
                      </a:r>
                      <a:r>
                        <a:rPr lang="de-DE" sz="2200" dirty="0" err="1"/>
                        <a:t>metals</a:t>
                      </a:r>
                      <a:r>
                        <a:rPr lang="de-DE" sz="2200" dirty="0"/>
                        <a:t>)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 err="1"/>
                        <a:t>Adaptability</a:t>
                      </a:r>
                      <a:endParaRPr sz="22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highly flexible, therefore suitable 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for hazardous and changing environments 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lower flexibility, more suitable for predictable environments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/>
                        <a:t>Contact </a:t>
                      </a:r>
                      <a:r>
                        <a:rPr lang="de-DE" sz="2200" dirty="0" err="1"/>
                        <a:t>with</a:t>
                      </a:r>
                      <a:r>
                        <a:rPr lang="de-DE" sz="2200" dirty="0"/>
                        <a:t> </a:t>
                      </a:r>
                      <a:endParaRPr sz="22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 err="1"/>
                        <a:t>people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safe to use around people 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thanks to flexible components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may require additional safety measures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Google Shape;274;p34">
            <a:extLst>
              <a:ext uri="{FF2B5EF4-FFF2-40B4-BE49-F238E27FC236}">
                <a16:creationId xmlns:a16="http://schemas.microsoft.com/office/drawing/2014/main" id="{0CB75FB8-69EB-4D63-8C31-90324D735680}"/>
              </a:ext>
            </a:extLst>
          </p:cNvPr>
          <p:cNvSpPr txBox="1"/>
          <p:nvPr/>
        </p:nvSpPr>
        <p:spPr>
          <a:xfrm rot="-5400000">
            <a:off x="8542700" y="3182400"/>
            <a:ext cx="68580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de-DE" sz="1000" dirty="0"/>
              <a:t>Milana, E. (2022)</a:t>
            </a:r>
          </a:p>
          <a:p>
            <a:pPr lvl="0" algn="ctr"/>
            <a:r>
              <a:rPr lang="de-DE" sz="1000" dirty="0" err="1"/>
              <a:t>Yasa</a:t>
            </a:r>
            <a:r>
              <a:rPr lang="de-DE" sz="1000" dirty="0"/>
              <a:t>, O., </a:t>
            </a:r>
            <a:r>
              <a:rPr lang="de-DE" sz="1000" dirty="0" err="1"/>
              <a:t>Toshimitsu</a:t>
            </a:r>
            <a:r>
              <a:rPr lang="de-DE" sz="1000" dirty="0"/>
              <a:t>, Y., </a:t>
            </a:r>
            <a:r>
              <a:rPr lang="de-DE" sz="1000" dirty="0" err="1"/>
              <a:t>Michelis</a:t>
            </a:r>
            <a:r>
              <a:rPr lang="de-DE" sz="1000" dirty="0"/>
              <a:t>, M. Y., Jones, L. S., Filippi, M., Buchner, T., &amp; </a:t>
            </a:r>
            <a:r>
              <a:rPr lang="de-DE" sz="1000" dirty="0" err="1"/>
              <a:t>Katzschmann</a:t>
            </a:r>
            <a:r>
              <a:rPr lang="de-DE" sz="1000" dirty="0"/>
              <a:t>, R. K. (2023)</a:t>
            </a:r>
            <a:endParaRPr sz="1000" dirty="0"/>
          </a:p>
        </p:txBody>
      </p:sp>
    </p:spTree>
  </p:cSld>
  <p:clrMapOvr>
    <a:masterClrMapping/>
  </p:clrMapOvr>
  <p:transition spd="slow" advTm="52868">
    <p:fade/>
  </p:transition>
  <p:extLst mod="1">
    <p:ext uri="{E180D4A7-C9FB-4DFB-919C-405C955672EB}">
      <p14:showEvtLst xmlns:p14="http://schemas.microsoft.com/office/powerpoint/2010/main">
        <p14:playEvt time="25" objId="2"/>
        <p14:stopEvt time="52611" objId="2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4</a:t>
            </a:fld>
            <a:endParaRPr/>
          </a:p>
        </p:txBody>
      </p:sp>
      <p:graphicFrame>
        <p:nvGraphicFramePr>
          <p:cNvPr id="231" name="Google Shape;231;p30"/>
          <p:cNvGraphicFramePr/>
          <p:nvPr>
            <p:extLst>
              <p:ext uri="{D42A27DB-BD31-4B8C-83A1-F6EECF244321}">
                <p14:modId xmlns:p14="http://schemas.microsoft.com/office/powerpoint/2010/main" val="737595113"/>
              </p:ext>
            </p:extLst>
          </p:nvPr>
        </p:nvGraphicFramePr>
        <p:xfrm>
          <a:off x="442924" y="1699200"/>
          <a:ext cx="11341089" cy="4370274"/>
        </p:xfrm>
        <a:graphic>
          <a:graphicData uri="http://schemas.openxmlformats.org/drawingml/2006/table">
            <a:tbl>
              <a:tblPr>
                <a:noFill/>
                <a:tableStyleId>{16E6AE6D-847C-4A0D-A637-D8F7A84CE3FE}</a:tableStyleId>
              </a:tblPr>
              <a:tblGrid>
                <a:gridCol w="24479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38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2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b="1" dirty="0"/>
                        <a:t>Property</a:t>
                      </a:r>
                      <a:endParaRPr sz="2200" b="1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b="1" dirty="0"/>
                        <a:t>Soft Robots</a:t>
                      </a:r>
                      <a:endParaRPr sz="2200" b="1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b="1" dirty="0" err="1"/>
                        <a:t>Conventional</a:t>
                      </a:r>
                      <a:r>
                        <a:rPr lang="de-DE" sz="2200" b="1" dirty="0"/>
                        <a:t> Robots</a:t>
                      </a:r>
                      <a:endParaRPr sz="2200" b="1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/>
                        <a:t>Economy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provides opportunities for reducing energy consumption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higher energy consumption for adaptation to their environment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 err="1"/>
                        <a:t>Wear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 err="1"/>
                        <a:t>less</a:t>
                      </a:r>
                      <a:r>
                        <a:rPr lang="de-DE" sz="2200" dirty="0"/>
                        <a:t> </a:t>
                      </a:r>
                      <a:r>
                        <a:rPr lang="de-DE" sz="2200" dirty="0" err="1"/>
                        <a:t>mechanical</a:t>
                      </a:r>
                      <a:r>
                        <a:rPr lang="de-DE" sz="2200" dirty="0"/>
                        <a:t> </a:t>
                      </a:r>
                      <a:r>
                        <a:rPr lang="de-DE" sz="2200" dirty="0" err="1"/>
                        <a:t>wear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more susceptible to 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wear and tear over time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7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 err="1"/>
                        <a:t>Production</a:t>
                      </a:r>
                      <a:endParaRPr lang="de-DE" sz="22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200" dirty="0"/>
                        <a:t>Costs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cost-effective, 3D-printable at home in many different versions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/>
                        <a:t>often requires expensive and specialized machinery</a:t>
                      </a:r>
                      <a:endParaRPr sz="2200"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32" name="Google Shape;232;p30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3076"/>
              </a:lnSpc>
              <a:buSzPts val="2600"/>
            </a:pPr>
            <a:r>
              <a:rPr lang="de-DE" dirty="0"/>
              <a:t>Central </a:t>
            </a:r>
            <a:r>
              <a:rPr lang="de-DE" dirty="0" err="1"/>
              <a:t>Differences</a:t>
            </a:r>
            <a:br>
              <a:rPr lang="de-DE" dirty="0"/>
            </a:br>
            <a:r>
              <a:rPr lang="en-US" dirty="0">
                <a:solidFill>
                  <a:srgbClr val="000000"/>
                </a:solidFill>
              </a:rPr>
              <a:t>Of Soft and Conventional Robots</a:t>
            </a:r>
            <a:endParaRPr dirty="0"/>
          </a:p>
        </p:txBody>
      </p:sp>
      <p:sp>
        <p:nvSpPr>
          <p:cNvPr id="7" name="Google Shape;274;p34">
            <a:extLst>
              <a:ext uri="{FF2B5EF4-FFF2-40B4-BE49-F238E27FC236}">
                <a16:creationId xmlns:a16="http://schemas.microsoft.com/office/drawing/2014/main" id="{236A9D93-7290-455B-ABAD-E1F1B68151C5}"/>
              </a:ext>
            </a:extLst>
          </p:cNvPr>
          <p:cNvSpPr txBox="1"/>
          <p:nvPr/>
        </p:nvSpPr>
        <p:spPr>
          <a:xfrm rot="-5400000">
            <a:off x="8542700" y="3182400"/>
            <a:ext cx="68580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de-DE" sz="1000" dirty="0"/>
              <a:t>Milana, E. (2022)</a:t>
            </a:r>
          </a:p>
          <a:p>
            <a:pPr lvl="0" algn="ctr"/>
            <a:r>
              <a:rPr lang="de-DE" sz="1000" dirty="0" err="1"/>
              <a:t>Yasa</a:t>
            </a:r>
            <a:r>
              <a:rPr lang="de-DE" sz="1000" dirty="0"/>
              <a:t>, O., </a:t>
            </a:r>
            <a:r>
              <a:rPr lang="de-DE" sz="1000" dirty="0" err="1"/>
              <a:t>Toshimitsu</a:t>
            </a:r>
            <a:r>
              <a:rPr lang="de-DE" sz="1000" dirty="0"/>
              <a:t>, Y., </a:t>
            </a:r>
            <a:r>
              <a:rPr lang="de-DE" sz="1000" dirty="0" err="1"/>
              <a:t>Michelis</a:t>
            </a:r>
            <a:r>
              <a:rPr lang="de-DE" sz="1000" dirty="0"/>
              <a:t>, M. Y., Jones, L. S., Filippi, M., Buchner, T., &amp; </a:t>
            </a:r>
            <a:r>
              <a:rPr lang="de-DE" sz="1000" dirty="0" err="1"/>
              <a:t>Katzschmann</a:t>
            </a:r>
            <a:r>
              <a:rPr lang="de-DE" sz="1000" dirty="0"/>
              <a:t>, R. K. (2023)</a:t>
            </a:r>
            <a:endParaRPr sz="1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41829">
        <p14:switch dir="r"/>
      </p:transition>
    </mc:Choice>
    <mc:Fallback xmlns="">
      <p:transition spd="slow" advTm="41829">
        <p:fade/>
      </p:transition>
    </mc:Fallback>
  </mc:AlternateContent>
  <p:extLst mod="1">
    <p:ext uri="{E180D4A7-C9FB-4DFB-919C-405C955672EB}">
      <p14:showEvtLst xmlns:p14="http://schemas.microsoft.com/office/powerpoint/2010/main">
        <p14:playEvt time="20" objId="2"/>
        <p14:stopEvt time="41134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3076"/>
              </a:lnSpc>
              <a:buSzPts val="2600"/>
            </a:pPr>
            <a:r>
              <a:rPr lang="de-DE" dirty="0"/>
              <a:t>Soft Robot Walker</a:t>
            </a:r>
            <a:br>
              <a:rPr lang="de-DE" dirty="0"/>
            </a:br>
            <a:r>
              <a:rPr lang="de-DE" dirty="0">
                <a:solidFill>
                  <a:srgbClr val="000000"/>
                </a:solidFill>
              </a:rPr>
              <a:t>Basic Information</a:t>
            </a:r>
            <a:endParaRPr dirty="0"/>
          </a:p>
        </p:txBody>
      </p:sp>
      <p:sp>
        <p:nvSpPr>
          <p:cNvPr id="238" name="Google Shape;238;p31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5</a:t>
            </a:fld>
            <a:endParaRPr/>
          </a:p>
        </p:txBody>
      </p:sp>
      <p:sp>
        <p:nvSpPr>
          <p:cNvPr id="239" name="Google Shape;239;p31"/>
          <p:cNvSpPr txBox="1"/>
          <p:nvPr/>
        </p:nvSpPr>
        <p:spPr>
          <a:xfrm>
            <a:off x="442925" y="1374459"/>
            <a:ext cx="10981200" cy="6040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New type of soft robot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de-DE" sz="2200" dirty="0">
                <a:solidFill>
                  <a:schemeClr val="lt2"/>
                </a:solidFill>
              </a:rPr>
              <a:t>Movement via </a:t>
            </a:r>
            <a:r>
              <a:rPr lang="de-DE" sz="2200" dirty="0" err="1">
                <a:solidFill>
                  <a:schemeClr val="lt2"/>
                </a:solidFill>
              </a:rPr>
              <a:t>inexpensive</a:t>
            </a:r>
            <a:r>
              <a:rPr lang="de-DE" sz="2200" dirty="0">
                <a:solidFill>
                  <a:schemeClr val="lt2"/>
                </a:solidFill>
              </a:rPr>
              <a:t> 3D-printable </a:t>
            </a:r>
            <a:r>
              <a:rPr lang="de-DE" sz="2200" dirty="0" err="1">
                <a:solidFill>
                  <a:schemeClr val="lt2"/>
                </a:solidFill>
              </a:rPr>
              <a:t>circuits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These can be switched on and off using a modular design principle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indent="-368300">
              <a:lnSpc>
                <a:spcPct val="150000"/>
              </a:lnSpc>
              <a:buClr>
                <a:schemeClr val="lt2"/>
              </a:buClr>
              <a:buSzPts val="2200"/>
              <a:buFont typeface="Arial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The robot can be expanded as desired (modular)</a:t>
            </a:r>
            <a:endParaRPr lang="de-DE" sz="2200" dirty="0">
              <a:solidFill>
                <a:schemeClr val="lt2"/>
              </a:solidFill>
            </a:endParaRPr>
          </a:p>
          <a:p>
            <a:pPr marL="88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</a:pPr>
            <a:endParaRPr lang="de-DE"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Compressed air as the solely needed energy source (hose or cartridge)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</p:txBody>
      </p:sp>
      <p:pic>
        <p:nvPicPr>
          <p:cNvPr id="240" name="Google Shape;240;p31"/>
          <p:cNvPicPr preferRelativeResize="0"/>
          <p:nvPr/>
        </p:nvPicPr>
        <p:blipFill rotWithShape="1">
          <a:blip r:embed="rId3">
            <a:alphaModFix/>
          </a:blip>
          <a:srcRect r="7732"/>
          <a:stretch/>
        </p:blipFill>
        <p:spPr>
          <a:xfrm>
            <a:off x="7895400" y="0"/>
            <a:ext cx="3964350" cy="33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1"/>
          <p:cNvSpPr txBox="1"/>
          <p:nvPr/>
        </p:nvSpPr>
        <p:spPr>
          <a:xfrm rot="-5400000">
            <a:off x="8616244" y="3243505"/>
            <a:ext cx="6845511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 dirty="0"/>
              <a:t>Teichmann, J., Auth, P., Conrad, S., Speck, T., &amp; Tauber, F. J. (2023)</a:t>
            </a:r>
            <a:endParaRPr sz="1000" dirty="0"/>
          </a:p>
        </p:txBody>
      </p:sp>
    </p:spTree>
  </p:cSld>
  <p:clrMapOvr>
    <a:masterClrMapping/>
  </p:clrMapOvr>
  <p:transition spd="slow" advTm="48366">
    <p:fade/>
  </p:transition>
  <p:extLst mod="1">
    <p:ext uri="{E180D4A7-C9FB-4DFB-919C-405C955672EB}">
      <p14:showEvtLst xmlns:p14="http://schemas.microsoft.com/office/powerpoint/2010/main">
        <p14:playEvt time="12" objId="2"/>
        <p14:stopEvt time="47712" objId="2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3076"/>
              </a:lnSpc>
              <a:buSzPts val="2600"/>
            </a:pPr>
            <a:r>
              <a:rPr lang="de-DE" dirty="0"/>
              <a:t>Soft Robot Walker</a:t>
            </a:r>
            <a:br>
              <a:rPr lang="de-DE" dirty="0"/>
            </a:br>
            <a:r>
              <a:rPr lang="de-DE" dirty="0">
                <a:solidFill>
                  <a:schemeClr val="lt2"/>
                </a:solidFill>
              </a:rPr>
              <a:t>Basic Information</a:t>
            </a:r>
            <a:endParaRPr dirty="0"/>
          </a:p>
        </p:txBody>
      </p:sp>
      <p:sp>
        <p:nvSpPr>
          <p:cNvPr id="247" name="Google Shape;247;p32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6</a:t>
            </a:fld>
            <a:endParaRPr/>
          </a:p>
        </p:txBody>
      </p:sp>
      <p:sp>
        <p:nvSpPr>
          <p:cNvPr id="248" name="Google Shape;248;p32"/>
          <p:cNvSpPr txBox="1"/>
          <p:nvPr/>
        </p:nvSpPr>
        <p:spPr>
          <a:xfrm>
            <a:off x="442925" y="1597175"/>
            <a:ext cx="11416824" cy="4755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This robot consists of </a:t>
            </a:r>
          </a:p>
          <a:p>
            <a:pPr marL="88900" lvl="0">
              <a:lnSpc>
                <a:spcPct val="150000"/>
              </a:lnSpc>
              <a:buClr>
                <a:schemeClr val="lt2"/>
              </a:buClr>
              <a:buSzPts val="2200"/>
            </a:pPr>
            <a:r>
              <a:rPr lang="en-US" sz="2200" dirty="0">
                <a:solidFill>
                  <a:schemeClr val="lt2"/>
                </a:solidFill>
              </a:rPr>
              <a:t>     modular circuits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On and off by bending </a:t>
            </a:r>
          </a:p>
          <a:p>
            <a:pPr marL="88900" lvl="0">
              <a:lnSpc>
                <a:spcPct val="150000"/>
              </a:lnSpc>
              <a:buClr>
                <a:schemeClr val="lt2"/>
              </a:buClr>
              <a:buSzPts val="2200"/>
            </a:pPr>
            <a:r>
              <a:rPr lang="en-US" sz="2200" dirty="0">
                <a:solidFill>
                  <a:schemeClr val="lt2"/>
                </a:solidFill>
              </a:rPr>
              <a:t>     a hose between two membranes → program sequence controlled by air pressure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Binary logic (air yes, air no / on, off / 0, 1) → comparable possibilities to those of a PC</a:t>
            </a:r>
            <a:endParaRPr sz="2200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</a:endParaRPr>
          </a:p>
          <a:p>
            <a:pPr marL="457200" lvl="0" indent="-368300">
              <a:lnSpc>
                <a:spcPct val="150000"/>
              </a:lnSpc>
              <a:buClr>
                <a:schemeClr val="lt2"/>
              </a:buClr>
              <a:buSzPts val="2200"/>
              <a:buChar char="●"/>
            </a:pPr>
            <a:r>
              <a:rPr lang="en-US" sz="2200" dirty="0">
                <a:solidFill>
                  <a:schemeClr val="lt2"/>
                </a:solidFill>
              </a:rPr>
              <a:t>The more circuits are connected, the more complex the movement sequences become</a:t>
            </a:r>
            <a:endParaRPr sz="2200" dirty="0"/>
          </a:p>
        </p:txBody>
      </p:sp>
      <p:pic>
        <p:nvPicPr>
          <p:cNvPr id="249" name="Google Shape;249;p32"/>
          <p:cNvPicPr preferRelativeResize="0"/>
          <p:nvPr/>
        </p:nvPicPr>
        <p:blipFill rotWithShape="1">
          <a:blip r:embed="rId3">
            <a:alphaModFix/>
          </a:blip>
          <a:srcRect l="12965" t="16335" r="18395" b="17153"/>
          <a:stretch/>
        </p:blipFill>
        <p:spPr>
          <a:xfrm>
            <a:off x="8854800" y="-12"/>
            <a:ext cx="2880001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2"/>
          <p:cNvPicPr preferRelativeResize="0"/>
          <p:nvPr/>
        </p:nvPicPr>
        <p:blipFill rotWithShape="1">
          <a:blip r:embed="rId4">
            <a:alphaModFix/>
          </a:blip>
          <a:srcRect l="14058" t="19765" r="17298" b="13727"/>
          <a:stretch/>
        </p:blipFill>
        <p:spPr>
          <a:xfrm>
            <a:off x="5649650" y="0"/>
            <a:ext cx="2880001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2"/>
          <p:cNvSpPr/>
          <p:nvPr/>
        </p:nvSpPr>
        <p:spPr>
          <a:xfrm>
            <a:off x="7287900" y="1100225"/>
            <a:ext cx="360000" cy="10800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2" name="Google Shape;252;p32"/>
          <p:cNvSpPr/>
          <p:nvPr/>
        </p:nvSpPr>
        <p:spPr>
          <a:xfrm>
            <a:off x="10545975" y="1023400"/>
            <a:ext cx="360000" cy="10800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3" name="Google Shape;253;p32"/>
          <p:cNvSpPr txBox="1"/>
          <p:nvPr/>
        </p:nvSpPr>
        <p:spPr>
          <a:xfrm>
            <a:off x="6663150" y="2180225"/>
            <a:ext cx="1609500" cy="7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1" dirty="0">
                <a:solidFill>
                  <a:srgbClr val="FF0000"/>
                </a:solidFill>
              </a:rPr>
              <a:t>Hose </a:t>
            </a:r>
            <a:r>
              <a:rPr lang="de-DE" sz="2200" b="1" dirty="0" err="1">
                <a:solidFill>
                  <a:srgbClr val="FF0000"/>
                </a:solidFill>
              </a:rPr>
              <a:t>Unbent</a:t>
            </a:r>
            <a:endParaRPr sz="2200" b="1" dirty="0">
              <a:solidFill>
                <a:srgbClr val="FF0000"/>
              </a:solidFill>
            </a:endParaRPr>
          </a:p>
        </p:txBody>
      </p:sp>
      <p:sp>
        <p:nvSpPr>
          <p:cNvPr id="254" name="Google Shape;254;p32"/>
          <p:cNvSpPr txBox="1"/>
          <p:nvPr/>
        </p:nvSpPr>
        <p:spPr>
          <a:xfrm>
            <a:off x="9921225" y="2103400"/>
            <a:ext cx="1609500" cy="7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1" dirty="0">
                <a:solidFill>
                  <a:srgbClr val="FF0000"/>
                </a:solidFill>
              </a:rPr>
              <a:t>Hose </a:t>
            </a:r>
            <a:r>
              <a:rPr lang="de-DE" sz="2200" b="1" dirty="0" err="1">
                <a:solidFill>
                  <a:srgbClr val="FF0000"/>
                </a:solidFill>
              </a:rPr>
              <a:t>Kinked</a:t>
            </a:r>
            <a:endParaRPr sz="2200" b="1" dirty="0">
              <a:solidFill>
                <a:srgbClr val="FF0000"/>
              </a:solidFill>
            </a:endParaRPr>
          </a:p>
        </p:txBody>
      </p:sp>
      <p:sp>
        <p:nvSpPr>
          <p:cNvPr id="255" name="Google Shape;255;p32"/>
          <p:cNvSpPr txBox="1"/>
          <p:nvPr/>
        </p:nvSpPr>
        <p:spPr>
          <a:xfrm rot="-5400000">
            <a:off x="8616219" y="3243480"/>
            <a:ext cx="6845561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 dirty="0"/>
              <a:t>Conrad, S., Teichmann, J., Auth, P., Knorr, N., Ulrich, K., Bellin, D., Speck, T., &amp; Tauber, F. J. (2024)</a:t>
            </a:r>
            <a:endParaRPr sz="1000" dirty="0"/>
          </a:p>
        </p:txBody>
      </p:sp>
    </p:spTree>
  </p:cSld>
  <p:clrMapOvr>
    <a:masterClrMapping/>
  </p:clrMapOvr>
  <p:transition spd="slow" advTm="45732">
    <p:fade/>
  </p:transition>
  <p:extLst mod="1">
    <p:ext uri="{E180D4A7-C9FB-4DFB-919C-405C955672EB}">
      <p14:showEvtLst xmlns:p14="http://schemas.microsoft.com/office/powerpoint/2010/main">
        <p14:playEvt time="18" objId="2"/>
        <p14:stopEvt time="45410" objId="2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None/>
            </a:pPr>
            <a:r>
              <a:rPr lang="de-DE" dirty="0"/>
              <a:t>Soft Robot Walker</a:t>
            </a:r>
            <a:br>
              <a:rPr lang="de-DE" dirty="0"/>
            </a:br>
            <a:r>
              <a:rPr lang="de-DE" dirty="0">
                <a:solidFill>
                  <a:srgbClr val="000000"/>
                </a:solidFill>
              </a:rPr>
              <a:t>Video: Walking</a:t>
            </a:r>
            <a:endParaRPr dirty="0"/>
          </a:p>
        </p:txBody>
      </p:sp>
      <p:sp>
        <p:nvSpPr>
          <p:cNvPr id="261" name="Google Shape;261;p33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7</a:t>
            </a:fld>
            <a:endParaRPr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61C19EA-4D80-464A-8475-8AA12975243C}"/>
              </a:ext>
            </a:extLst>
          </p:cNvPr>
          <p:cNvSpPr/>
          <p:nvPr/>
        </p:nvSpPr>
        <p:spPr>
          <a:xfrm rot="-2700000">
            <a:off x="3974153" y="3222446"/>
            <a:ext cx="4243694" cy="124649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7500" i="1" cap="none" spc="0" dirty="0" err="1">
                <a:ln w="0"/>
                <a:solidFill>
                  <a:schemeClr val="tx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liv</a:t>
            </a:r>
            <a:r>
              <a:rPr lang="de-DE" sz="7500" b="1" cap="none" spc="0" dirty="0" err="1">
                <a:ln w="0"/>
                <a:solidFill>
                  <a:schemeClr val="tx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Mat</a:t>
            </a:r>
            <a:r>
              <a:rPr lang="de-DE" sz="7500" b="0" cap="none" spc="0" dirty="0" err="1">
                <a:ln w="0"/>
                <a:solidFill>
                  <a:schemeClr val="tx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  <a:endParaRPr lang="de-DE" sz="7500" b="0" cap="none" spc="0" dirty="0">
              <a:ln w="0"/>
              <a:solidFill>
                <a:schemeClr val="tx1">
                  <a:alpha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Google Shape;241;p31">
            <a:extLst>
              <a:ext uri="{FF2B5EF4-FFF2-40B4-BE49-F238E27FC236}">
                <a16:creationId xmlns:a16="http://schemas.microsoft.com/office/drawing/2014/main" id="{2904C375-C441-4C6E-8ED8-B6DBB1572AE2}"/>
              </a:ext>
            </a:extLst>
          </p:cNvPr>
          <p:cNvSpPr txBox="1"/>
          <p:nvPr/>
        </p:nvSpPr>
        <p:spPr>
          <a:xfrm rot="-5400000">
            <a:off x="8616244" y="3243505"/>
            <a:ext cx="6845511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 dirty="0"/>
              <a:t>Teichmann, J., Auth, P., Conrad, S., Speck, T., &amp; Tauber, F. J. (2023)</a:t>
            </a:r>
            <a:endParaRPr sz="1000" dirty="0"/>
          </a:p>
        </p:txBody>
      </p:sp>
      <p:sp>
        <p:nvSpPr>
          <p:cNvPr id="8" name="Google Shape;298;p37">
            <a:extLst>
              <a:ext uri="{FF2B5EF4-FFF2-40B4-BE49-F238E27FC236}">
                <a16:creationId xmlns:a16="http://schemas.microsoft.com/office/drawing/2014/main" id="{18B274F7-95D7-4F9B-B004-8F5CC693CDD5}"/>
              </a:ext>
            </a:extLst>
          </p:cNvPr>
          <p:cNvSpPr txBox="1"/>
          <p:nvPr/>
        </p:nvSpPr>
        <p:spPr>
          <a:xfrm>
            <a:off x="7379199" y="6472471"/>
            <a:ext cx="3196801" cy="27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de-DE" sz="1000" dirty="0"/>
              <a:t>© EXC </a:t>
            </a:r>
            <a:r>
              <a:rPr lang="de-DE" sz="1000" dirty="0" err="1"/>
              <a:t>livMatS</a:t>
            </a:r>
            <a:r>
              <a:rPr lang="de-DE" sz="1000" dirty="0"/>
              <a:t> &amp; PBG Freiburg</a:t>
            </a:r>
            <a:endParaRPr sz="1000" dirty="0"/>
          </a:p>
        </p:txBody>
      </p:sp>
    </p:spTree>
    <p:custDataLst>
      <p:tags r:id="rId1"/>
    </p:custDataLst>
  </p:cSld>
  <p:clrMapOvr>
    <a:masterClrMapping/>
  </p:clrMapOvr>
  <p:transition spd="slow" advTm="30715">
    <p:fade/>
  </p:transition>
  <p:extLst mod="1">
    <p:ext uri="{E180D4A7-C9FB-4DFB-919C-405C955672EB}">
      <p14:showEvtLst xmlns:p14="http://schemas.microsoft.com/office/powerpoint/2010/main">
        <p14:playEvt time="11" objId="4"/>
        <p14:playEvt time="535" objId="2"/>
        <p14:playEvt time="20183" objId="2"/>
        <p14:stopEvt time="26313" objId="4"/>
        <p14:stopEvt time="30715" objId="2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None/>
            </a:pPr>
            <a:r>
              <a:rPr lang="de-DE" dirty="0"/>
              <a:t>Soft Robot Walker</a:t>
            </a:r>
            <a:br>
              <a:rPr lang="de-DE" dirty="0"/>
            </a:br>
            <a:r>
              <a:rPr lang="de-DE" dirty="0">
                <a:solidFill>
                  <a:srgbClr val="000000"/>
                </a:solidFill>
              </a:rPr>
              <a:t>Explanation: Walking</a:t>
            </a:r>
            <a:endParaRPr dirty="0"/>
          </a:p>
        </p:txBody>
      </p:sp>
      <p:sp>
        <p:nvSpPr>
          <p:cNvPr id="268" name="Google Shape;268;p34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8</a:t>
            </a:fld>
            <a:endParaRPr/>
          </a:p>
        </p:txBody>
      </p:sp>
      <p:pic>
        <p:nvPicPr>
          <p:cNvPr id="269" name="Google Shape;26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9000" y="3112300"/>
            <a:ext cx="5025000" cy="335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4"/>
          <p:cNvSpPr txBox="1"/>
          <p:nvPr/>
        </p:nvSpPr>
        <p:spPr>
          <a:xfrm>
            <a:off x="6552500" y="1743975"/>
            <a:ext cx="48780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>
              <a:lnSpc>
                <a:spcPct val="150000"/>
              </a:lnSpc>
              <a:buClr>
                <a:schemeClr val="lt2"/>
              </a:buClr>
              <a:buSzPts val="2000"/>
              <a:buChar char="●"/>
            </a:pPr>
            <a:r>
              <a:rPr lang="en-US" sz="2000" dirty="0">
                <a:solidFill>
                  <a:schemeClr val="lt2"/>
                </a:solidFill>
              </a:rPr>
              <a:t>The robot remains stable at all times while walking</a:t>
            </a:r>
            <a:endParaRPr sz="2000" dirty="0">
              <a:solidFill>
                <a:schemeClr val="lt2"/>
              </a:solidFill>
            </a:endParaRPr>
          </a:p>
        </p:txBody>
      </p:sp>
      <p:sp>
        <p:nvSpPr>
          <p:cNvPr id="271" name="Google Shape;271;p34"/>
          <p:cNvSpPr txBox="1"/>
          <p:nvPr/>
        </p:nvSpPr>
        <p:spPr>
          <a:xfrm>
            <a:off x="442925" y="4870100"/>
            <a:ext cx="59172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>
              <a:lnSpc>
                <a:spcPct val="150000"/>
              </a:lnSpc>
              <a:buClr>
                <a:schemeClr val="lt2"/>
              </a:buClr>
              <a:buSzPts val="2000"/>
              <a:buChar char="●"/>
            </a:pPr>
            <a:r>
              <a:rPr lang="en-US" sz="2000" dirty="0">
                <a:solidFill>
                  <a:schemeClr val="lt2"/>
                </a:solidFill>
              </a:rPr>
              <a:t>Imitation of the walking style </a:t>
            </a:r>
          </a:p>
          <a:p>
            <a:pPr marL="101600" lvl="0">
              <a:lnSpc>
                <a:spcPct val="150000"/>
              </a:lnSpc>
              <a:buClr>
                <a:schemeClr val="lt2"/>
              </a:buClr>
              <a:buSzPts val="2000"/>
            </a:pPr>
            <a:r>
              <a:rPr lang="en-US" sz="2000" dirty="0">
                <a:solidFill>
                  <a:schemeClr val="lt2"/>
                </a:solidFill>
              </a:rPr>
              <a:t>     of a stick insect</a:t>
            </a:r>
            <a:endParaRPr sz="2000" dirty="0">
              <a:solidFill>
                <a:schemeClr val="lt2"/>
              </a:solidFill>
            </a:endParaRPr>
          </a:p>
        </p:txBody>
      </p:sp>
      <p:pic>
        <p:nvPicPr>
          <p:cNvPr id="272" name="Google Shape;272;p34"/>
          <p:cNvPicPr preferRelativeResize="0"/>
          <p:nvPr/>
        </p:nvPicPr>
        <p:blipFill rotWithShape="1">
          <a:blip r:embed="rId4">
            <a:alphaModFix/>
          </a:blip>
          <a:srcRect l="24356" t="7348" r="7533" b="30167"/>
          <a:stretch/>
        </p:blipFill>
        <p:spPr>
          <a:xfrm>
            <a:off x="442925" y="1455325"/>
            <a:ext cx="5324677" cy="274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4"/>
          <p:cNvSpPr/>
          <p:nvPr/>
        </p:nvSpPr>
        <p:spPr>
          <a:xfrm rot="-9599692">
            <a:off x="5327409" y="2761997"/>
            <a:ext cx="1800328" cy="71678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274" name="Google Shape;274;p34"/>
          <p:cNvSpPr txBox="1"/>
          <p:nvPr/>
        </p:nvSpPr>
        <p:spPr>
          <a:xfrm rot="-5400000">
            <a:off x="8542700" y="3182400"/>
            <a:ext cx="68580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 dirty="0"/>
              <a:t>Teichmann, J., Auth, P., Conrad, S., Speck, T., &amp; Tauber, F. J. (2023)</a:t>
            </a:r>
            <a:br>
              <a:rPr lang="de-DE" sz="1000" dirty="0"/>
            </a:br>
            <a:r>
              <a:rPr lang="de-DE" sz="1000" dirty="0"/>
              <a:t>https://pixabay.com/de/photos/insekt-stabheuschrecke-k%C3%A4fer-insekt-3199770/</a:t>
            </a:r>
            <a:endParaRPr sz="1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754">
        <p159:morph option="byObject"/>
      </p:transition>
    </mc:Choice>
    <mc:Fallback xmlns="">
      <p:transition spd="slow" advTm="43754">
        <p:fade/>
      </p:transition>
    </mc:Fallback>
  </mc:AlternateContent>
  <p:extLst mod="1">
    <p:ext uri="{E180D4A7-C9FB-4DFB-919C-405C955672EB}">
      <p14:showEvtLst xmlns:p14="http://schemas.microsoft.com/office/powerpoint/2010/main">
        <p14:playEvt time="7" objId="2"/>
        <p14:stopEvt time="43405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>
            <a:spLocks noGrp="1"/>
          </p:cNvSpPr>
          <p:nvPr>
            <p:ph type="title"/>
          </p:nvPr>
        </p:nvSpPr>
        <p:spPr>
          <a:xfrm>
            <a:off x="442913" y="365125"/>
            <a:ext cx="11341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3076"/>
              </a:lnSpc>
              <a:buSzPts val="2600"/>
            </a:pPr>
            <a:r>
              <a:rPr lang="de-DE" dirty="0"/>
              <a:t>Soft Robot Walker</a:t>
            </a:r>
            <a:br>
              <a:rPr lang="de-DE" dirty="0"/>
            </a:br>
            <a:r>
              <a:rPr lang="de-DE" dirty="0">
                <a:solidFill>
                  <a:srgbClr val="000000"/>
                </a:solidFill>
              </a:rPr>
              <a:t>Video: </a:t>
            </a:r>
            <a:r>
              <a:rPr lang="de-DE" dirty="0" err="1">
                <a:solidFill>
                  <a:srgbClr val="000000"/>
                </a:solidFill>
              </a:rPr>
              <a:t>Obstacle</a:t>
            </a:r>
            <a:r>
              <a:rPr lang="de-DE" dirty="0">
                <a:solidFill>
                  <a:srgbClr val="000000"/>
                </a:solidFill>
              </a:rPr>
              <a:t> Course</a:t>
            </a:r>
            <a:endParaRPr dirty="0"/>
          </a:p>
        </p:txBody>
      </p:sp>
      <p:sp>
        <p:nvSpPr>
          <p:cNvPr id="280" name="Google Shape;280;p35"/>
          <p:cNvSpPr txBox="1">
            <a:spLocks noGrp="1"/>
          </p:cNvSpPr>
          <p:nvPr>
            <p:ph type="sldNum" idx="12"/>
          </p:nvPr>
        </p:nvSpPr>
        <p:spPr>
          <a:xfrm>
            <a:off x="11424013" y="6462311"/>
            <a:ext cx="36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9</a:t>
            </a:fld>
            <a:endParaRPr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A548AC6-5D21-4447-A28F-A33F27FE8F1C}"/>
              </a:ext>
            </a:extLst>
          </p:cNvPr>
          <p:cNvSpPr/>
          <p:nvPr/>
        </p:nvSpPr>
        <p:spPr>
          <a:xfrm rot="-2700000">
            <a:off x="3974152" y="3247784"/>
            <a:ext cx="4243694" cy="124649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7500" i="1" cap="none" spc="0" dirty="0" err="1">
                <a:ln w="0"/>
                <a:solidFill>
                  <a:schemeClr val="tx1">
                    <a:alpha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liv</a:t>
            </a:r>
            <a:r>
              <a:rPr lang="de-DE" sz="7500" b="1" cap="none" spc="0" dirty="0" err="1">
                <a:ln w="0"/>
                <a:solidFill>
                  <a:schemeClr val="tx1">
                    <a:alpha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Mat</a:t>
            </a:r>
            <a:r>
              <a:rPr lang="de-DE" sz="7500" b="0" cap="none" spc="0" dirty="0" err="1">
                <a:ln w="0"/>
                <a:solidFill>
                  <a:schemeClr val="tx1">
                    <a:alpha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  <a:endParaRPr lang="de-DE" sz="7500" b="0" cap="none" spc="0" dirty="0">
              <a:ln w="0"/>
              <a:solidFill>
                <a:schemeClr val="tx1">
                  <a:alpha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Google Shape;241;p31">
            <a:extLst>
              <a:ext uri="{FF2B5EF4-FFF2-40B4-BE49-F238E27FC236}">
                <a16:creationId xmlns:a16="http://schemas.microsoft.com/office/drawing/2014/main" id="{350AF766-FDC1-4158-BA0E-67E449B8005E}"/>
              </a:ext>
            </a:extLst>
          </p:cNvPr>
          <p:cNvSpPr txBox="1"/>
          <p:nvPr/>
        </p:nvSpPr>
        <p:spPr>
          <a:xfrm rot="-5400000">
            <a:off x="8616244" y="3243505"/>
            <a:ext cx="6845511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 dirty="0"/>
              <a:t>Teichmann, J., Auth, P., Conrad, S., Speck, T., &amp; Tauber, F. J. (2023)</a:t>
            </a:r>
            <a:endParaRPr sz="1000" dirty="0"/>
          </a:p>
        </p:txBody>
      </p:sp>
      <p:sp>
        <p:nvSpPr>
          <p:cNvPr id="8" name="Google Shape;298;p37">
            <a:extLst>
              <a:ext uri="{FF2B5EF4-FFF2-40B4-BE49-F238E27FC236}">
                <a16:creationId xmlns:a16="http://schemas.microsoft.com/office/drawing/2014/main" id="{FF31590D-18AD-40DC-B7DB-60C26571AECD}"/>
              </a:ext>
            </a:extLst>
          </p:cNvPr>
          <p:cNvSpPr txBox="1"/>
          <p:nvPr/>
        </p:nvSpPr>
        <p:spPr>
          <a:xfrm>
            <a:off x="7399199" y="6052570"/>
            <a:ext cx="3196801" cy="27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de-DE" sz="1000" dirty="0"/>
              <a:t>© EXC </a:t>
            </a:r>
            <a:r>
              <a:rPr lang="de-DE" sz="1000" dirty="0" err="1"/>
              <a:t>livMatS</a:t>
            </a:r>
            <a:r>
              <a:rPr lang="de-DE" sz="1000" dirty="0"/>
              <a:t> &amp; PBG Freiburg</a:t>
            </a:r>
            <a:endParaRPr sz="1000" dirty="0"/>
          </a:p>
        </p:txBody>
      </p:sp>
    </p:spTree>
    <p:custDataLst>
      <p:tags r:id="rId1"/>
    </p:custDataLst>
  </p:cSld>
  <p:clrMapOvr>
    <a:masterClrMapping/>
  </p:clrMapOvr>
  <p:transition spd="slow" advTm="36818">
    <p:fade/>
  </p:transition>
  <p:extLst mod="1">
    <p:ext uri="{E180D4A7-C9FB-4DFB-919C-405C955672EB}">
      <p14:showEvtLst xmlns:p14="http://schemas.microsoft.com/office/powerpoint/2010/main">
        <p14:playEvt time="5" objId="3"/>
        <p14:playEvt time="967" objId="2"/>
        <p14:playEvt time="11432" objId="2"/>
        <p14:playEvt time="21890" objId="2"/>
        <p14:playEvt time="32350" objId="2"/>
        <p14:stopEvt time="35847" objId="3"/>
        <p14:stopEvt time="36818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heme/theme1.xml><?xml version="1.0" encoding="utf-8"?>
<a:theme xmlns:a="http://schemas.openxmlformats.org/drawingml/2006/main" name="UFR - Präsentieren">
  <a:themeElements>
    <a:clrScheme name="Universität Freiburg - Präsentieren">
      <a:dk1>
        <a:srgbClr val="FFFFFF"/>
      </a:dk1>
      <a:lt1>
        <a:srgbClr val="344A9A"/>
      </a:lt1>
      <a:dk2>
        <a:srgbClr val="FFFFFF"/>
      </a:dk2>
      <a:lt2>
        <a:srgbClr val="000000"/>
      </a:lt2>
      <a:accent1>
        <a:srgbClr val="344A9A"/>
      </a:accent1>
      <a:accent2>
        <a:srgbClr val="FFE863"/>
      </a:accent2>
      <a:accent3>
        <a:srgbClr val="8F6B30"/>
      </a:accent3>
      <a:accent4>
        <a:srgbClr val="F5C2ED"/>
      </a:accent4>
      <a:accent5>
        <a:srgbClr val="000149"/>
      </a:accent5>
      <a:accent6>
        <a:srgbClr val="00997D"/>
      </a:accent6>
      <a:hlink>
        <a:srgbClr val="C5D200"/>
      </a:hlink>
      <a:folHlink>
        <a:srgbClr val="F498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1235</Words>
  <Application>Microsoft Office PowerPoint</Application>
  <PresentationFormat>Breitbild</PresentationFormat>
  <Paragraphs>130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6" baseType="lpstr">
      <vt:lpstr>Arial</vt:lpstr>
      <vt:lpstr>Calibri</vt:lpstr>
      <vt:lpstr>UFR - Präsentieren</vt:lpstr>
      <vt:lpstr>PowerPoint-Präsentation</vt:lpstr>
      <vt:lpstr>Agenda What we have in Store</vt:lpstr>
      <vt:lpstr>Central Differences Of Soft and Conventional Robots</vt:lpstr>
      <vt:lpstr>Central Differences Of Soft and Conventional Robots</vt:lpstr>
      <vt:lpstr>Soft Robot Walker Basic Information</vt:lpstr>
      <vt:lpstr>Soft Robot Walker Basic Information</vt:lpstr>
      <vt:lpstr>Soft Robot Walker Video: Walking</vt:lpstr>
      <vt:lpstr>Soft Robot Walker Explanation: Walking</vt:lpstr>
      <vt:lpstr>Soft Robot Walker Video: Obstacle Course</vt:lpstr>
      <vt:lpstr>Soft Robot Walker Video: Gripping</vt:lpstr>
      <vt:lpstr>Soft Robot Walker Explanation: Gripping</vt:lpstr>
      <vt:lpstr>Soft Robot Walker Overview</vt:lpstr>
      <vt:lpstr>Literature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gros</dc:creator>
  <cp:lastModifiedBy>gros</cp:lastModifiedBy>
  <cp:revision>38</cp:revision>
  <dcterms:modified xsi:type="dcterms:W3CDTF">2025-10-16T14:29:53Z</dcterms:modified>
</cp:coreProperties>
</file>